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4"/>
  </p:notesMasterIdLst>
  <p:sldIdLst>
    <p:sldId id="256" r:id="rId2"/>
    <p:sldId id="758" r:id="rId3"/>
    <p:sldId id="759" r:id="rId4"/>
    <p:sldId id="625" r:id="rId5"/>
    <p:sldId id="627" r:id="rId6"/>
    <p:sldId id="557" r:id="rId7"/>
    <p:sldId id="680" r:id="rId8"/>
    <p:sldId id="841" r:id="rId9"/>
    <p:sldId id="842" r:id="rId10"/>
    <p:sldId id="843" r:id="rId11"/>
    <p:sldId id="844" r:id="rId12"/>
    <p:sldId id="790" r:id="rId13"/>
    <p:sldId id="792" r:id="rId14"/>
    <p:sldId id="793" r:id="rId15"/>
    <p:sldId id="794" r:id="rId16"/>
    <p:sldId id="795" r:id="rId17"/>
    <p:sldId id="839" r:id="rId18"/>
    <p:sldId id="799" r:id="rId19"/>
    <p:sldId id="800" r:id="rId20"/>
    <p:sldId id="803" r:id="rId21"/>
    <p:sldId id="848" r:id="rId22"/>
    <p:sldId id="849" r:id="rId23"/>
    <p:sldId id="850" r:id="rId24"/>
    <p:sldId id="851" r:id="rId25"/>
    <p:sldId id="813" r:id="rId26"/>
    <p:sldId id="814" r:id="rId27"/>
    <p:sldId id="822" r:id="rId28"/>
    <p:sldId id="824" r:id="rId29"/>
    <p:sldId id="826" r:id="rId30"/>
    <p:sldId id="828" r:id="rId31"/>
    <p:sldId id="830" r:id="rId32"/>
    <p:sldId id="832" r:id="rId33"/>
    <p:sldId id="837" r:id="rId34"/>
    <p:sldId id="838" r:id="rId35"/>
    <p:sldId id="845" r:id="rId36"/>
    <p:sldId id="846" r:id="rId37"/>
    <p:sldId id="847" r:id="rId38"/>
    <p:sldId id="724" r:id="rId39"/>
    <p:sldId id="651" r:id="rId40"/>
    <p:sldId id="650" r:id="rId41"/>
    <p:sldId id="663" r:id="rId42"/>
    <p:sldId id="561"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672"/>
    <p:restoredTop sz="97545"/>
  </p:normalViewPr>
  <p:slideViewPr>
    <p:cSldViewPr snapToGrid="0" snapToObjects="1" showGuides="1">
      <p:cViewPr varScale="1">
        <p:scale>
          <a:sx n="147" d="100"/>
          <a:sy n="147" d="100"/>
        </p:scale>
        <p:origin x="624"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6BEC8B-BF70-C949-8071-94595A60AF6B}" type="datetimeFigureOut">
              <a:rPr lang="en-US" smtClean="0"/>
              <a:t>2/27/23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FE05D4D-C92E-0848-8CDC-5DB58098804E}" type="slidenum">
              <a:rPr lang="en-US" smtClean="0"/>
              <a:t>‹#›</a:t>
            </a:fld>
            <a:endParaRPr lang="en-US"/>
          </a:p>
        </p:txBody>
      </p:sp>
    </p:spTree>
    <p:extLst>
      <p:ext uri="{BB962C8B-B14F-4D97-AF65-F5344CB8AC3E}">
        <p14:creationId xmlns:p14="http://schemas.microsoft.com/office/powerpoint/2010/main" val="21775755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BF0530-8FFA-B64C-9A1A-E1928636B235}" type="slidenum">
              <a:rPr lang="en-US" smtClean="0"/>
              <a:t>2</a:t>
            </a:fld>
            <a:endParaRPr lang="en-US"/>
          </a:p>
        </p:txBody>
      </p:sp>
    </p:spTree>
    <p:extLst>
      <p:ext uri="{BB962C8B-B14F-4D97-AF65-F5344CB8AC3E}">
        <p14:creationId xmlns:p14="http://schemas.microsoft.com/office/powerpoint/2010/main" val="39189642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BF0530-8FFA-B64C-9A1A-E1928636B235}" type="slidenum">
              <a:rPr lang="en-US" smtClean="0"/>
              <a:t>3</a:t>
            </a:fld>
            <a:endParaRPr lang="en-US"/>
          </a:p>
        </p:txBody>
      </p:sp>
    </p:spTree>
    <p:extLst>
      <p:ext uri="{BB962C8B-B14F-4D97-AF65-F5344CB8AC3E}">
        <p14:creationId xmlns:p14="http://schemas.microsoft.com/office/powerpoint/2010/main" val="37590136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recent work has also shown that leaf nitrogen can be predicted independent of soil nitrogen availability</a:t>
            </a:r>
          </a:p>
          <a:p>
            <a:endParaRPr lang="en-US" dirty="0"/>
          </a:p>
          <a:p>
            <a:r>
              <a:rPr lang="en-US" dirty="0"/>
              <a:t>This is work from Ning Dong showing on the top row in panel b and c that leaf nitrogen can be predicted from photosynthetically active radiation, which is basically light, and mean annual temperature.</a:t>
            </a:r>
          </a:p>
          <a:p>
            <a:endParaRPr lang="en-US" dirty="0"/>
          </a:p>
          <a:p>
            <a:r>
              <a:rPr lang="en-US" dirty="0"/>
              <a:t>Additionally, they show in panel a that leaf nitrogen can be predicted by the ratio of intercellular carbon dioxide to extracellular carbon dioxide, or </a:t>
            </a:r>
            <a:r>
              <a:rPr lang="en-US" dirty="0" err="1"/>
              <a:t>Ci:Ca</a:t>
            </a:r>
            <a:r>
              <a:rPr lang="en-US" dirty="0"/>
              <a:t>, </a:t>
            </a:r>
          </a:p>
          <a:p>
            <a:endParaRPr lang="en-US" dirty="0"/>
          </a:p>
          <a:p>
            <a:r>
              <a:rPr lang="en-US" dirty="0"/>
              <a:t>In panel d, they show that leaf nitrogen can be predicted through the ratio of intercellular carbon dioxide to atmospheric carbon dioxide, and in panel e show that leaf nitrogen can be predicted on the basis of whether a species can associate with nitrogen-fixing bacteria</a:t>
            </a:r>
          </a:p>
          <a:p>
            <a:endParaRPr lang="en-US" dirty="0"/>
          </a:p>
          <a:p>
            <a:r>
              <a:rPr lang="en-US" dirty="0"/>
              <a:t>Thus, aboveground climate and leaf traits can be used to predict patterns of leaf nitrogen</a:t>
            </a:r>
          </a:p>
        </p:txBody>
      </p:sp>
      <p:sp>
        <p:nvSpPr>
          <p:cNvPr id="4" name="Slide Number Placeholder 3"/>
          <p:cNvSpPr>
            <a:spLocks noGrp="1"/>
          </p:cNvSpPr>
          <p:nvPr>
            <p:ph type="sldNum" sz="quarter" idx="5"/>
          </p:nvPr>
        </p:nvSpPr>
        <p:spPr/>
        <p:txBody>
          <a:bodyPr/>
          <a:lstStyle/>
          <a:p>
            <a:fld id="{10BF0530-8FFA-B64C-9A1A-E1928636B235}" type="slidenum">
              <a:rPr lang="en-US" smtClean="0"/>
              <a:t>4</a:t>
            </a:fld>
            <a:endParaRPr lang="en-US"/>
          </a:p>
        </p:txBody>
      </p:sp>
    </p:spTree>
    <p:extLst>
      <p:ext uri="{BB962C8B-B14F-4D97-AF65-F5344CB8AC3E}">
        <p14:creationId xmlns:p14="http://schemas.microsoft.com/office/powerpoint/2010/main" val="39932562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we know that variation in leaf nitrogen can be explained by soil nitrogen availability, climate, or plant traits, we still do not have a firm grasp of what drives leaf nitrogen content.</a:t>
            </a:r>
          </a:p>
          <a:p>
            <a:endParaRPr lang="en-US" dirty="0"/>
          </a:p>
          <a:p>
            <a:r>
              <a:rPr lang="en-US" dirty="0"/>
              <a:t>It is possible that these patterns are driven by plant allocation responses to soil nitrogen and climate, but we lack data that links these responses to physiological processes that range from the leaf to whole plant level</a:t>
            </a:r>
          </a:p>
          <a:p>
            <a:endParaRPr lang="en-US" dirty="0"/>
          </a:p>
          <a:p>
            <a:r>
              <a:rPr lang="en-US" sz="1200" dirty="0">
                <a:latin typeface="Arial" panose="020B0604020202020204" pitchFamily="34" charset="0"/>
                <a:cs typeface="Arial" panose="020B0604020202020204" pitchFamily="34" charset="0"/>
              </a:rPr>
              <a:t>Yet, we do not fully understand when and where soil nitrogen impacts nitrogen allocation to leaf tissue vs. other tissues</a:t>
            </a:r>
            <a:endParaRPr lang="en-US" dirty="0"/>
          </a:p>
        </p:txBody>
      </p:sp>
      <p:sp>
        <p:nvSpPr>
          <p:cNvPr id="4" name="Slide Number Placeholder 3"/>
          <p:cNvSpPr>
            <a:spLocks noGrp="1"/>
          </p:cNvSpPr>
          <p:nvPr>
            <p:ph type="sldNum" sz="quarter" idx="5"/>
          </p:nvPr>
        </p:nvSpPr>
        <p:spPr/>
        <p:txBody>
          <a:bodyPr/>
          <a:lstStyle/>
          <a:p>
            <a:fld id="{10BF0530-8FFA-B64C-9A1A-E1928636B235}" type="slidenum">
              <a:rPr lang="en-US" smtClean="0"/>
              <a:t>5</a:t>
            </a:fld>
            <a:endParaRPr lang="en-US"/>
          </a:p>
        </p:txBody>
      </p:sp>
    </p:spTree>
    <p:extLst>
      <p:ext uri="{BB962C8B-B14F-4D97-AF65-F5344CB8AC3E}">
        <p14:creationId xmlns:p14="http://schemas.microsoft.com/office/powerpoint/2010/main" val="39911367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the leaf level, plants might allocate nitrogen to photosynthetic leaf tissue in order to preserve water</a:t>
            </a:r>
          </a:p>
          <a:p>
            <a:endParaRPr lang="en-US" dirty="0"/>
          </a:p>
          <a:p>
            <a:r>
              <a:rPr lang="en-US" dirty="0"/>
              <a:t>This option can be explained through recent frameworks suggesting that plants can and should maximize photosynthetic carbon gain by trading inefficient use of an abundant resource for efficiency a more limited limiting resource. </a:t>
            </a:r>
          </a:p>
          <a:p>
            <a:endParaRPr lang="en-US" dirty="0"/>
          </a:p>
          <a:p>
            <a:r>
              <a:rPr lang="en-US" dirty="0"/>
              <a:t>For example, if nitrogen is relatively more available than water, then plants can maintain a similar photosynthetic output by increasing nitrogen allocation toward photosynthetic leaf tissue in order to increase water-use efficiency., effectively employing a water-savings mechanism</a:t>
            </a:r>
          </a:p>
          <a:p>
            <a:endParaRPr lang="en-US" dirty="0"/>
          </a:p>
          <a:p>
            <a:r>
              <a:rPr lang="en-US" dirty="0"/>
              <a:t>We might expect these patterns would be observed in arid systems where water is relatively less available than nitrogen, although these patterns haven’t necessarily been tested in temperate regions</a:t>
            </a:r>
          </a:p>
        </p:txBody>
      </p:sp>
      <p:sp>
        <p:nvSpPr>
          <p:cNvPr id="4" name="Slide Number Placeholder 3"/>
          <p:cNvSpPr>
            <a:spLocks noGrp="1"/>
          </p:cNvSpPr>
          <p:nvPr>
            <p:ph type="sldNum" sz="quarter" idx="5"/>
          </p:nvPr>
        </p:nvSpPr>
        <p:spPr/>
        <p:txBody>
          <a:bodyPr/>
          <a:lstStyle/>
          <a:p>
            <a:fld id="{10BF0530-8FFA-B64C-9A1A-E1928636B235}" type="slidenum">
              <a:rPr lang="en-US" smtClean="0"/>
              <a:t>6</a:t>
            </a:fld>
            <a:endParaRPr lang="en-US"/>
          </a:p>
        </p:txBody>
      </p:sp>
    </p:spTree>
    <p:extLst>
      <p:ext uri="{BB962C8B-B14F-4D97-AF65-F5344CB8AC3E}">
        <p14:creationId xmlns:p14="http://schemas.microsoft.com/office/powerpoint/2010/main" val="2278609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the leaf level, plants might allocate nitrogen to photosynthetic leaf tissue in order to preserve water</a:t>
            </a:r>
          </a:p>
          <a:p>
            <a:endParaRPr lang="en-US" dirty="0"/>
          </a:p>
          <a:p>
            <a:r>
              <a:rPr lang="en-US" dirty="0"/>
              <a:t>This option can be explained through recent frameworks suggesting that plants can and should maximize photosynthetic carbon gain by trading inefficient use of an abundant resource for efficiency a more limited limiting resource. </a:t>
            </a:r>
          </a:p>
          <a:p>
            <a:endParaRPr lang="en-US" dirty="0"/>
          </a:p>
          <a:p>
            <a:r>
              <a:rPr lang="en-US" dirty="0"/>
              <a:t>For example, if nitrogen is relatively more available than water, then plants can maintain a similar photosynthetic output by increasing nitrogen allocation toward photosynthetic leaf tissue in order to increase water-use efficiency., effectively employing a water-savings mechanism</a:t>
            </a:r>
          </a:p>
          <a:p>
            <a:endParaRPr lang="en-US" dirty="0"/>
          </a:p>
          <a:p>
            <a:r>
              <a:rPr lang="en-US" dirty="0"/>
              <a:t>We might expect these patterns would be observed in arid systems where water is relatively less available than nitrogen, although these patterns haven’t necessarily been tested in temperate regions</a:t>
            </a:r>
          </a:p>
        </p:txBody>
      </p:sp>
      <p:sp>
        <p:nvSpPr>
          <p:cNvPr id="4" name="Slide Number Placeholder 3"/>
          <p:cNvSpPr>
            <a:spLocks noGrp="1"/>
          </p:cNvSpPr>
          <p:nvPr>
            <p:ph type="sldNum" sz="quarter" idx="5"/>
          </p:nvPr>
        </p:nvSpPr>
        <p:spPr/>
        <p:txBody>
          <a:bodyPr/>
          <a:lstStyle/>
          <a:p>
            <a:fld id="{10BF0530-8FFA-B64C-9A1A-E1928636B235}" type="slidenum">
              <a:rPr lang="en-US" smtClean="0"/>
              <a:t>7</a:t>
            </a:fld>
            <a:endParaRPr lang="en-US"/>
          </a:p>
        </p:txBody>
      </p:sp>
    </p:spTree>
    <p:extLst>
      <p:ext uri="{BB962C8B-B14F-4D97-AF65-F5344CB8AC3E}">
        <p14:creationId xmlns:p14="http://schemas.microsoft.com/office/powerpoint/2010/main" val="34190650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the leaf level, plants might allocate nitrogen to photosynthetic leaf tissue in order to preserve water</a:t>
            </a:r>
          </a:p>
          <a:p>
            <a:endParaRPr lang="en-US" dirty="0"/>
          </a:p>
          <a:p>
            <a:r>
              <a:rPr lang="en-US" dirty="0"/>
              <a:t>This option can be explained through recent frameworks suggesting that plants can and should maximize photosynthetic carbon gain by trading inefficient use of an abundant resource for efficiency a more limited limiting resource. </a:t>
            </a:r>
          </a:p>
          <a:p>
            <a:endParaRPr lang="en-US" dirty="0"/>
          </a:p>
          <a:p>
            <a:r>
              <a:rPr lang="en-US" dirty="0"/>
              <a:t>For example, if nitrogen is relatively more available than water, then plants can maintain a similar photosynthetic output by increasing nitrogen allocation toward photosynthetic leaf tissue in order to increase water-use efficiency., effectively employing a water-savings mechanism</a:t>
            </a:r>
          </a:p>
          <a:p>
            <a:endParaRPr lang="en-US" dirty="0"/>
          </a:p>
          <a:p>
            <a:r>
              <a:rPr lang="en-US" dirty="0"/>
              <a:t>We might expect these patterns would be observed in arid systems where water is relatively less available than nitrogen, although these patterns haven’t necessarily been tested in temperate regions</a:t>
            </a:r>
          </a:p>
        </p:txBody>
      </p:sp>
      <p:sp>
        <p:nvSpPr>
          <p:cNvPr id="4" name="Slide Number Placeholder 3"/>
          <p:cNvSpPr>
            <a:spLocks noGrp="1"/>
          </p:cNvSpPr>
          <p:nvPr>
            <p:ph type="sldNum" sz="quarter" idx="5"/>
          </p:nvPr>
        </p:nvSpPr>
        <p:spPr/>
        <p:txBody>
          <a:bodyPr/>
          <a:lstStyle/>
          <a:p>
            <a:fld id="{10BF0530-8FFA-B64C-9A1A-E1928636B235}" type="slidenum">
              <a:rPr lang="en-US" smtClean="0"/>
              <a:t>8</a:t>
            </a:fld>
            <a:endParaRPr lang="en-US"/>
          </a:p>
        </p:txBody>
      </p:sp>
    </p:spTree>
    <p:extLst>
      <p:ext uri="{BB962C8B-B14F-4D97-AF65-F5344CB8AC3E}">
        <p14:creationId xmlns:p14="http://schemas.microsoft.com/office/powerpoint/2010/main" val="32402745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used the following field manipulation experiment to investigate whether changes in soil resource availability influenced leaf quantity/quality tradeoffs or water/nitrogen use tradeoffs.</a:t>
            </a:r>
          </a:p>
          <a:p>
            <a:endParaRPr lang="en-US" dirty="0"/>
          </a:p>
          <a:p>
            <a:r>
              <a:rPr lang="en-US" dirty="0"/>
              <a:t>Starting in 2010, our coauthor Christy Goodale set up a full-factorial nitrogen-by-sulfur field manipulation experiment at three sites in a contiguous closed canopy forest all within a 20-km radius of Ithaca, New York</a:t>
            </a:r>
          </a:p>
          <a:p>
            <a:endParaRPr lang="en-US" dirty="0"/>
          </a:p>
          <a:p>
            <a:r>
              <a:rPr lang="en-US" dirty="0"/>
              <a:t>This experiment was originally created to tease apart the impacts of soil pH change and soil nitrogen fertilization on forest ecosystem functions; </a:t>
            </a:r>
          </a:p>
          <a:p>
            <a:endParaRPr lang="en-US" dirty="0"/>
          </a:p>
          <a:p>
            <a:r>
              <a:rPr lang="en-US" dirty="0"/>
              <a:t>however, because sulfur additions acidify the soil and promote nitrogen losses over time, this system provides a unique soil nitrogen availability gradient to test our hypotheses</a:t>
            </a:r>
          </a:p>
        </p:txBody>
      </p:sp>
      <p:sp>
        <p:nvSpPr>
          <p:cNvPr id="4" name="Slide Number Placeholder 3"/>
          <p:cNvSpPr>
            <a:spLocks noGrp="1"/>
          </p:cNvSpPr>
          <p:nvPr>
            <p:ph type="sldNum" sz="quarter" idx="5"/>
          </p:nvPr>
        </p:nvSpPr>
        <p:spPr/>
        <p:txBody>
          <a:bodyPr/>
          <a:lstStyle/>
          <a:p>
            <a:fld id="{5244E996-A8DB-CE40-87C4-176C80B5D0D6}" type="slidenum">
              <a:rPr lang="en-US" smtClean="0"/>
              <a:t>42</a:t>
            </a:fld>
            <a:endParaRPr lang="en-US"/>
          </a:p>
        </p:txBody>
      </p:sp>
    </p:spTree>
    <p:extLst>
      <p:ext uri="{BB962C8B-B14F-4D97-AF65-F5344CB8AC3E}">
        <p14:creationId xmlns:p14="http://schemas.microsoft.com/office/powerpoint/2010/main" val="13684384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BD2865-9E0B-884E-611B-88B26196FD6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106735B-80E9-AEA6-41E3-78719381BB2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3494B10-3CEC-CDEB-EF0E-9C34D9B68D70}"/>
              </a:ext>
            </a:extLst>
          </p:cNvPr>
          <p:cNvSpPr>
            <a:spLocks noGrp="1"/>
          </p:cNvSpPr>
          <p:nvPr>
            <p:ph type="dt" sz="half" idx="10"/>
          </p:nvPr>
        </p:nvSpPr>
        <p:spPr/>
        <p:txBody>
          <a:bodyPr/>
          <a:lstStyle/>
          <a:p>
            <a:fld id="{1267DEFF-031B-CA44-B9A3-F5FDF48DC6C4}" type="datetime1">
              <a:rPr lang="en-US" smtClean="0"/>
              <a:t>2/27/23</a:t>
            </a:fld>
            <a:endParaRPr lang="en-US"/>
          </a:p>
        </p:txBody>
      </p:sp>
      <p:sp>
        <p:nvSpPr>
          <p:cNvPr id="5" name="Footer Placeholder 4">
            <a:extLst>
              <a:ext uri="{FF2B5EF4-FFF2-40B4-BE49-F238E27FC236}">
                <a16:creationId xmlns:a16="http://schemas.microsoft.com/office/drawing/2014/main" id="{85A3BA42-69DC-1A5D-0466-E107D18D5FA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685AB9A-B9D2-B8F0-6D0F-C1E907FD041D}"/>
              </a:ext>
            </a:extLst>
          </p:cNvPr>
          <p:cNvSpPr>
            <a:spLocks noGrp="1"/>
          </p:cNvSpPr>
          <p:nvPr>
            <p:ph type="sldNum" sz="quarter" idx="12"/>
          </p:nvPr>
        </p:nvSpPr>
        <p:spPr/>
        <p:txBody>
          <a:bodyPr/>
          <a:lstStyle/>
          <a:p>
            <a:fld id="{CE250C90-A217-6949-8BD2-2F5146168076}" type="slidenum">
              <a:rPr lang="en-US" smtClean="0"/>
              <a:t>‹#›</a:t>
            </a:fld>
            <a:endParaRPr lang="en-US"/>
          </a:p>
        </p:txBody>
      </p:sp>
    </p:spTree>
    <p:extLst>
      <p:ext uri="{BB962C8B-B14F-4D97-AF65-F5344CB8AC3E}">
        <p14:creationId xmlns:p14="http://schemas.microsoft.com/office/powerpoint/2010/main" val="22273154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266EB4-76DE-F16C-A84B-5C5A20D54D4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8777AB8-D6FB-31FC-0925-F65385A61A7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472AB65-E5BF-EA51-4CA7-C5103B407E1B}"/>
              </a:ext>
            </a:extLst>
          </p:cNvPr>
          <p:cNvSpPr>
            <a:spLocks noGrp="1"/>
          </p:cNvSpPr>
          <p:nvPr>
            <p:ph type="dt" sz="half" idx="10"/>
          </p:nvPr>
        </p:nvSpPr>
        <p:spPr/>
        <p:txBody>
          <a:bodyPr/>
          <a:lstStyle/>
          <a:p>
            <a:fld id="{783D02DC-8818-CA4E-8B4D-3247E3ED566E}" type="datetime1">
              <a:rPr lang="en-US" smtClean="0"/>
              <a:t>2/27/23</a:t>
            </a:fld>
            <a:endParaRPr lang="en-US"/>
          </a:p>
        </p:txBody>
      </p:sp>
      <p:sp>
        <p:nvSpPr>
          <p:cNvPr id="5" name="Footer Placeholder 4">
            <a:extLst>
              <a:ext uri="{FF2B5EF4-FFF2-40B4-BE49-F238E27FC236}">
                <a16:creationId xmlns:a16="http://schemas.microsoft.com/office/drawing/2014/main" id="{C407CC2E-F026-A19B-C7DB-8B8EAEEFCA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886228E-6E2A-0276-BE1C-07BBD2A76D61}"/>
              </a:ext>
            </a:extLst>
          </p:cNvPr>
          <p:cNvSpPr>
            <a:spLocks noGrp="1"/>
          </p:cNvSpPr>
          <p:nvPr>
            <p:ph type="sldNum" sz="quarter" idx="12"/>
          </p:nvPr>
        </p:nvSpPr>
        <p:spPr/>
        <p:txBody>
          <a:bodyPr/>
          <a:lstStyle/>
          <a:p>
            <a:fld id="{CE250C90-A217-6949-8BD2-2F5146168076}" type="slidenum">
              <a:rPr lang="en-US" smtClean="0"/>
              <a:t>‹#›</a:t>
            </a:fld>
            <a:endParaRPr lang="en-US"/>
          </a:p>
        </p:txBody>
      </p:sp>
    </p:spTree>
    <p:extLst>
      <p:ext uri="{BB962C8B-B14F-4D97-AF65-F5344CB8AC3E}">
        <p14:creationId xmlns:p14="http://schemas.microsoft.com/office/powerpoint/2010/main" val="36200239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9B0CCAB-CD71-53B0-9029-65B394F78D7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6463256-FB29-EF61-2D81-70F2A88A53F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800801-ACD4-A72A-0D15-A744802276FE}"/>
              </a:ext>
            </a:extLst>
          </p:cNvPr>
          <p:cNvSpPr>
            <a:spLocks noGrp="1"/>
          </p:cNvSpPr>
          <p:nvPr>
            <p:ph type="dt" sz="half" idx="10"/>
          </p:nvPr>
        </p:nvSpPr>
        <p:spPr/>
        <p:txBody>
          <a:bodyPr/>
          <a:lstStyle/>
          <a:p>
            <a:fld id="{7961B92A-43BA-6042-B43F-AE0F03212488}" type="datetime1">
              <a:rPr lang="en-US" smtClean="0"/>
              <a:t>2/27/23</a:t>
            </a:fld>
            <a:endParaRPr lang="en-US"/>
          </a:p>
        </p:txBody>
      </p:sp>
      <p:sp>
        <p:nvSpPr>
          <p:cNvPr id="5" name="Footer Placeholder 4">
            <a:extLst>
              <a:ext uri="{FF2B5EF4-FFF2-40B4-BE49-F238E27FC236}">
                <a16:creationId xmlns:a16="http://schemas.microsoft.com/office/drawing/2014/main" id="{7F15D330-6933-4A1A-355E-988A04B813C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7A2CB70-4BCA-979F-F36B-E4D884339748}"/>
              </a:ext>
            </a:extLst>
          </p:cNvPr>
          <p:cNvSpPr>
            <a:spLocks noGrp="1"/>
          </p:cNvSpPr>
          <p:nvPr>
            <p:ph type="sldNum" sz="quarter" idx="12"/>
          </p:nvPr>
        </p:nvSpPr>
        <p:spPr/>
        <p:txBody>
          <a:bodyPr/>
          <a:lstStyle/>
          <a:p>
            <a:fld id="{CE250C90-A217-6949-8BD2-2F5146168076}" type="slidenum">
              <a:rPr lang="en-US" smtClean="0"/>
              <a:t>‹#›</a:t>
            </a:fld>
            <a:endParaRPr lang="en-US"/>
          </a:p>
        </p:txBody>
      </p:sp>
    </p:spTree>
    <p:extLst>
      <p:ext uri="{BB962C8B-B14F-4D97-AF65-F5344CB8AC3E}">
        <p14:creationId xmlns:p14="http://schemas.microsoft.com/office/powerpoint/2010/main" val="42397276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61546F-A418-EEDB-BC45-3E1BD39A8DA5}"/>
              </a:ext>
            </a:extLst>
          </p:cNvPr>
          <p:cNvSpPr>
            <a:spLocks noGrp="1"/>
          </p:cNvSpPr>
          <p:nvPr>
            <p:ph type="title"/>
          </p:nvPr>
        </p:nvSpPr>
        <p:spPr/>
        <p:txBody>
          <a:bodyPr>
            <a:normAutofit/>
          </a:bodyPr>
          <a:lstStyle>
            <a:lvl1pPr>
              <a:defRPr sz="4000">
                <a:latin typeface="Arial" panose="020B0604020202020204" pitchFamily="34" charset="0"/>
                <a:cs typeface="Arial" panose="020B0604020202020204" pitchFamily="34" charset="0"/>
              </a:defRPr>
            </a:lvl1pPr>
          </a:lstStyle>
          <a:p>
            <a:r>
              <a:rPr lang="en-US"/>
              <a:t>Click to edit Master title style</a:t>
            </a:r>
          </a:p>
        </p:txBody>
      </p:sp>
      <p:sp>
        <p:nvSpPr>
          <p:cNvPr id="3" name="Content Placeholder 2">
            <a:extLst>
              <a:ext uri="{FF2B5EF4-FFF2-40B4-BE49-F238E27FC236}">
                <a16:creationId xmlns:a16="http://schemas.microsoft.com/office/drawing/2014/main" id="{965CBBE2-B0C2-9999-6FCE-34CA72667E2A}"/>
              </a:ext>
            </a:extLst>
          </p:cNvPr>
          <p:cNvSpPr>
            <a:spLocks noGrp="1"/>
          </p:cNvSpPr>
          <p:nvPr>
            <p:ph idx="1"/>
          </p:nvPr>
        </p:nvSpPr>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2621FAD-2E77-93C0-F7EA-2988EE515F37}"/>
              </a:ext>
            </a:extLst>
          </p:cNvPr>
          <p:cNvSpPr>
            <a:spLocks noGrp="1"/>
          </p:cNvSpPr>
          <p:nvPr>
            <p:ph type="dt" sz="half" idx="10"/>
          </p:nvPr>
        </p:nvSpPr>
        <p:spPr/>
        <p:txBody>
          <a:bodyPr/>
          <a:lstStyle/>
          <a:p>
            <a:fld id="{3B4C1717-C442-FE47-9879-EC0277C4DD4B}" type="datetime1">
              <a:rPr lang="en-US" smtClean="0"/>
              <a:t>2/27/23</a:t>
            </a:fld>
            <a:endParaRPr lang="en-US"/>
          </a:p>
        </p:txBody>
      </p:sp>
      <p:sp>
        <p:nvSpPr>
          <p:cNvPr id="5" name="Footer Placeholder 4">
            <a:extLst>
              <a:ext uri="{FF2B5EF4-FFF2-40B4-BE49-F238E27FC236}">
                <a16:creationId xmlns:a16="http://schemas.microsoft.com/office/drawing/2014/main" id="{C842C628-1D78-5991-3D6D-52F2C0B36F2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9087009-4015-C9CE-B97B-6511FD624606}"/>
              </a:ext>
            </a:extLst>
          </p:cNvPr>
          <p:cNvSpPr>
            <a:spLocks noGrp="1"/>
          </p:cNvSpPr>
          <p:nvPr>
            <p:ph type="sldNum" sz="quarter" idx="12"/>
          </p:nvPr>
        </p:nvSpPr>
        <p:spPr/>
        <p:txBody>
          <a:bodyPr/>
          <a:lstStyle>
            <a:lvl1pPr>
              <a:defRPr sz="2000">
                <a:latin typeface="Arial" panose="020B0604020202020204" pitchFamily="34" charset="0"/>
                <a:cs typeface="Arial" panose="020B0604020202020204" pitchFamily="34" charset="0"/>
              </a:defRPr>
            </a:lvl1pPr>
          </a:lstStyle>
          <a:p>
            <a:fld id="{CE250C90-A217-6949-8BD2-2F5146168076}" type="slidenum">
              <a:rPr lang="en-US" smtClean="0"/>
              <a:pPr/>
              <a:t>‹#›</a:t>
            </a:fld>
            <a:endParaRPr lang="en-US" sz="2000"/>
          </a:p>
        </p:txBody>
      </p:sp>
    </p:spTree>
    <p:extLst>
      <p:ext uri="{BB962C8B-B14F-4D97-AF65-F5344CB8AC3E}">
        <p14:creationId xmlns:p14="http://schemas.microsoft.com/office/powerpoint/2010/main" val="15098037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7AF738-58E1-3932-C703-59F50A274D5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564C970-2DDC-E624-F266-F90E2C35DCB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EBD4477-BF1D-52C5-9B68-8C1C74A7CF10}"/>
              </a:ext>
            </a:extLst>
          </p:cNvPr>
          <p:cNvSpPr>
            <a:spLocks noGrp="1"/>
          </p:cNvSpPr>
          <p:nvPr>
            <p:ph type="dt" sz="half" idx="10"/>
          </p:nvPr>
        </p:nvSpPr>
        <p:spPr/>
        <p:txBody>
          <a:bodyPr/>
          <a:lstStyle/>
          <a:p>
            <a:fld id="{2FF1260A-4D94-FB42-9C47-B8B38CF05364}" type="datetime1">
              <a:rPr lang="en-US" smtClean="0"/>
              <a:t>2/27/23</a:t>
            </a:fld>
            <a:endParaRPr lang="en-US"/>
          </a:p>
        </p:txBody>
      </p:sp>
      <p:sp>
        <p:nvSpPr>
          <p:cNvPr id="5" name="Footer Placeholder 4">
            <a:extLst>
              <a:ext uri="{FF2B5EF4-FFF2-40B4-BE49-F238E27FC236}">
                <a16:creationId xmlns:a16="http://schemas.microsoft.com/office/drawing/2014/main" id="{0D94ADFA-E531-9346-9077-FF9D0AE5402A}"/>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7040333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45ED64-264C-D7E6-1A99-F477CD9B884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D77E716-57D8-9886-BB33-1720702360C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BADDD5C-9EB1-0D17-0ADD-282D2B3A3E0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5C1589F-3FC4-E435-ACAE-135708F51CE5}"/>
              </a:ext>
            </a:extLst>
          </p:cNvPr>
          <p:cNvSpPr>
            <a:spLocks noGrp="1"/>
          </p:cNvSpPr>
          <p:nvPr>
            <p:ph type="dt" sz="half" idx="10"/>
          </p:nvPr>
        </p:nvSpPr>
        <p:spPr/>
        <p:txBody>
          <a:bodyPr/>
          <a:lstStyle/>
          <a:p>
            <a:fld id="{1976C0EA-1B2B-E94E-9C4C-CFB342CE4585}" type="datetime1">
              <a:rPr lang="en-US" smtClean="0"/>
              <a:t>2/27/23</a:t>
            </a:fld>
            <a:endParaRPr lang="en-US"/>
          </a:p>
        </p:txBody>
      </p:sp>
      <p:sp>
        <p:nvSpPr>
          <p:cNvPr id="6" name="Footer Placeholder 5">
            <a:extLst>
              <a:ext uri="{FF2B5EF4-FFF2-40B4-BE49-F238E27FC236}">
                <a16:creationId xmlns:a16="http://schemas.microsoft.com/office/drawing/2014/main" id="{53287D39-C79C-1A30-E7EC-73368C9E29E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EBEE086-F716-B8EA-8E1F-40D2AB5A1E3B}"/>
              </a:ext>
            </a:extLst>
          </p:cNvPr>
          <p:cNvSpPr>
            <a:spLocks noGrp="1"/>
          </p:cNvSpPr>
          <p:nvPr>
            <p:ph type="sldNum" sz="quarter" idx="12"/>
          </p:nvPr>
        </p:nvSpPr>
        <p:spPr/>
        <p:txBody>
          <a:bodyPr/>
          <a:lstStyle/>
          <a:p>
            <a:fld id="{CE250C90-A217-6949-8BD2-2F5146168076}" type="slidenum">
              <a:rPr lang="en-US" smtClean="0"/>
              <a:t>‹#›</a:t>
            </a:fld>
            <a:endParaRPr lang="en-US"/>
          </a:p>
        </p:txBody>
      </p:sp>
    </p:spTree>
    <p:extLst>
      <p:ext uri="{BB962C8B-B14F-4D97-AF65-F5344CB8AC3E}">
        <p14:creationId xmlns:p14="http://schemas.microsoft.com/office/powerpoint/2010/main" val="31286038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102606-CC1A-4F9D-B932-242FE644F56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B671C86-FACA-0757-0CBB-C6ED6E3D3B9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83870B1-101D-937D-E7B5-9C9C36744CA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DC3E634-537E-06EA-40EF-0540005A9A5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F6AF0E7-337E-EA28-5E41-E53D09F94CB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D7600DF-F90D-EFB9-2E1E-78144380323F}"/>
              </a:ext>
            </a:extLst>
          </p:cNvPr>
          <p:cNvSpPr>
            <a:spLocks noGrp="1"/>
          </p:cNvSpPr>
          <p:nvPr>
            <p:ph type="dt" sz="half" idx="10"/>
          </p:nvPr>
        </p:nvSpPr>
        <p:spPr/>
        <p:txBody>
          <a:bodyPr/>
          <a:lstStyle/>
          <a:p>
            <a:fld id="{557B195E-9663-7341-99E5-87B1B6191FB2}" type="datetime1">
              <a:rPr lang="en-US" smtClean="0"/>
              <a:t>2/27/23</a:t>
            </a:fld>
            <a:endParaRPr lang="en-US"/>
          </a:p>
        </p:txBody>
      </p:sp>
      <p:sp>
        <p:nvSpPr>
          <p:cNvPr id="8" name="Footer Placeholder 7">
            <a:extLst>
              <a:ext uri="{FF2B5EF4-FFF2-40B4-BE49-F238E27FC236}">
                <a16:creationId xmlns:a16="http://schemas.microsoft.com/office/drawing/2014/main" id="{17A15F5E-C740-4B8D-D502-22B89B1FDF3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C630DF8-0555-2101-9C07-699134096919}"/>
              </a:ext>
            </a:extLst>
          </p:cNvPr>
          <p:cNvSpPr>
            <a:spLocks noGrp="1"/>
          </p:cNvSpPr>
          <p:nvPr>
            <p:ph type="sldNum" sz="quarter" idx="12"/>
          </p:nvPr>
        </p:nvSpPr>
        <p:spPr/>
        <p:txBody>
          <a:bodyPr/>
          <a:lstStyle/>
          <a:p>
            <a:fld id="{CE250C90-A217-6949-8BD2-2F5146168076}" type="slidenum">
              <a:rPr lang="en-US" smtClean="0"/>
              <a:t>‹#›</a:t>
            </a:fld>
            <a:endParaRPr lang="en-US"/>
          </a:p>
        </p:txBody>
      </p:sp>
    </p:spTree>
    <p:extLst>
      <p:ext uri="{BB962C8B-B14F-4D97-AF65-F5344CB8AC3E}">
        <p14:creationId xmlns:p14="http://schemas.microsoft.com/office/powerpoint/2010/main" val="19061121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8E7EC-CCE3-B695-6275-C7796F5E357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928A25A-FC3C-24A8-C60A-8BE770E7D1EF}"/>
              </a:ext>
            </a:extLst>
          </p:cNvPr>
          <p:cNvSpPr>
            <a:spLocks noGrp="1"/>
          </p:cNvSpPr>
          <p:nvPr>
            <p:ph type="dt" sz="half" idx="10"/>
          </p:nvPr>
        </p:nvSpPr>
        <p:spPr/>
        <p:txBody>
          <a:bodyPr/>
          <a:lstStyle/>
          <a:p>
            <a:fld id="{EB712EE3-8D5B-B747-BC4B-AC203E0D8DFD}" type="datetime1">
              <a:rPr lang="en-US" smtClean="0"/>
              <a:t>2/27/23</a:t>
            </a:fld>
            <a:endParaRPr lang="en-US"/>
          </a:p>
        </p:txBody>
      </p:sp>
      <p:sp>
        <p:nvSpPr>
          <p:cNvPr id="4" name="Footer Placeholder 3">
            <a:extLst>
              <a:ext uri="{FF2B5EF4-FFF2-40B4-BE49-F238E27FC236}">
                <a16:creationId xmlns:a16="http://schemas.microsoft.com/office/drawing/2014/main" id="{616D30F2-455F-296F-912B-6CE439CAB1A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2942A26-93BA-1831-2CC1-645705687863}"/>
              </a:ext>
            </a:extLst>
          </p:cNvPr>
          <p:cNvSpPr>
            <a:spLocks noGrp="1"/>
          </p:cNvSpPr>
          <p:nvPr>
            <p:ph type="sldNum" sz="quarter" idx="12"/>
          </p:nvPr>
        </p:nvSpPr>
        <p:spPr/>
        <p:txBody>
          <a:bodyPr/>
          <a:lstStyle/>
          <a:p>
            <a:fld id="{CE250C90-A217-6949-8BD2-2F5146168076}" type="slidenum">
              <a:rPr lang="en-US" smtClean="0"/>
              <a:t>‹#›</a:t>
            </a:fld>
            <a:endParaRPr lang="en-US"/>
          </a:p>
        </p:txBody>
      </p:sp>
    </p:spTree>
    <p:extLst>
      <p:ext uri="{BB962C8B-B14F-4D97-AF65-F5344CB8AC3E}">
        <p14:creationId xmlns:p14="http://schemas.microsoft.com/office/powerpoint/2010/main" val="4295207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E3AD905-1AF3-1618-C836-4E110730258A}"/>
              </a:ext>
            </a:extLst>
          </p:cNvPr>
          <p:cNvSpPr>
            <a:spLocks noGrp="1"/>
          </p:cNvSpPr>
          <p:nvPr>
            <p:ph type="dt" sz="half" idx="10"/>
          </p:nvPr>
        </p:nvSpPr>
        <p:spPr/>
        <p:txBody>
          <a:bodyPr/>
          <a:lstStyle/>
          <a:p>
            <a:fld id="{A028C73A-EC7C-F143-A134-3629457F229E}" type="datetime1">
              <a:rPr lang="en-US" smtClean="0"/>
              <a:t>2/27/23</a:t>
            </a:fld>
            <a:endParaRPr lang="en-US"/>
          </a:p>
        </p:txBody>
      </p:sp>
      <p:sp>
        <p:nvSpPr>
          <p:cNvPr id="3" name="Footer Placeholder 2">
            <a:extLst>
              <a:ext uri="{FF2B5EF4-FFF2-40B4-BE49-F238E27FC236}">
                <a16:creationId xmlns:a16="http://schemas.microsoft.com/office/drawing/2014/main" id="{59C73DE7-5E67-4764-291F-029E7F28CF1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3F485B6-64DB-5A5E-551B-9BB38710DF1E}"/>
              </a:ext>
            </a:extLst>
          </p:cNvPr>
          <p:cNvSpPr>
            <a:spLocks noGrp="1"/>
          </p:cNvSpPr>
          <p:nvPr>
            <p:ph type="sldNum" sz="quarter" idx="12"/>
          </p:nvPr>
        </p:nvSpPr>
        <p:spPr/>
        <p:txBody>
          <a:bodyPr/>
          <a:lstStyle/>
          <a:p>
            <a:fld id="{CE250C90-A217-6949-8BD2-2F5146168076}" type="slidenum">
              <a:rPr lang="en-US" smtClean="0"/>
              <a:t>‹#›</a:t>
            </a:fld>
            <a:endParaRPr lang="en-US"/>
          </a:p>
        </p:txBody>
      </p:sp>
    </p:spTree>
    <p:extLst>
      <p:ext uri="{BB962C8B-B14F-4D97-AF65-F5344CB8AC3E}">
        <p14:creationId xmlns:p14="http://schemas.microsoft.com/office/powerpoint/2010/main" val="27438449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601B79-6F9E-58B5-878F-81861939237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99AB3A6-E8DD-B033-AC7B-B1E30D3EC61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CEBD82D-67DB-BB0F-968C-54021D0DE41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0205EDB-FCB7-B16B-0F21-0271E6058D47}"/>
              </a:ext>
            </a:extLst>
          </p:cNvPr>
          <p:cNvSpPr>
            <a:spLocks noGrp="1"/>
          </p:cNvSpPr>
          <p:nvPr>
            <p:ph type="dt" sz="half" idx="10"/>
          </p:nvPr>
        </p:nvSpPr>
        <p:spPr/>
        <p:txBody>
          <a:bodyPr/>
          <a:lstStyle/>
          <a:p>
            <a:fld id="{5C48972D-BF7B-8743-874B-A5F084A2E1B3}" type="datetime1">
              <a:rPr lang="en-US" smtClean="0"/>
              <a:t>2/27/23</a:t>
            </a:fld>
            <a:endParaRPr lang="en-US"/>
          </a:p>
        </p:txBody>
      </p:sp>
      <p:sp>
        <p:nvSpPr>
          <p:cNvPr id="6" name="Footer Placeholder 5">
            <a:extLst>
              <a:ext uri="{FF2B5EF4-FFF2-40B4-BE49-F238E27FC236}">
                <a16:creationId xmlns:a16="http://schemas.microsoft.com/office/drawing/2014/main" id="{BBCBCE44-5287-2880-20F1-76C7C4EAECD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8D6AE53-13D2-E28E-0CC2-6DD6FEB257AF}"/>
              </a:ext>
            </a:extLst>
          </p:cNvPr>
          <p:cNvSpPr>
            <a:spLocks noGrp="1"/>
          </p:cNvSpPr>
          <p:nvPr>
            <p:ph type="sldNum" sz="quarter" idx="12"/>
          </p:nvPr>
        </p:nvSpPr>
        <p:spPr/>
        <p:txBody>
          <a:bodyPr/>
          <a:lstStyle/>
          <a:p>
            <a:fld id="{CE250C90-A217-6949-8BD2-2F5146168076}" type="slidenum">
              <a:rPr lang="en-US" smtClean="0"/>
              <a:t>‹#›</a:t>
            </a:fld>
            <a:endParaRPr lang="en-US"/>
          </a:p>
        </p:txBody>
      </p:sp>
    </p:spTree>
    <p:extLst>
      <p:ext uri="{BB962C8B-B14F-4D97-AF65-F5344CB8AC3E}">
        <p14:creationId xmlns:p14="http://schemas.microsoft.com/office/powerpoint/2010/main" val="19940139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BF2390-8B51-FEB3-DBA1-D586D687953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B4DC696-BC26-A1F0-9ED0-E9B97CBF753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B81D936-02A7-A86F-50F8-EA3EE128DE6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CC3EDE1-3918-5464-2552-414781B76FD1}"/>
              </a:ext>
            </a:extLst>
          </p:cNvPr>
          <p:cNvSpPr>
            <a:spLocks noGrp="1"/>
          </p:cNvSpPr>
          <p:nvPr>
            <p:ph type="dt" sz="half" idx="10"/>
          </p:nvPr>
        </p:nvSpPr>
        <p:spPr/>
        <p:txBody>
          <a:bodyPr/>
          <a:lstStyle/>
          <a:p>
            <a:fld id="{F3AEF7DC-B183-DC4D-9E0E-E2EB30D9656F}" type="datetime1">
              <a:rPr lang="en-US" smtClean="0"/>
              <a:t>2/27/23</a:t>
            </a:fld>
            <a:endParaRPr lang="en-US"/>
          </a:p>
        </p:txBody>
      </p:sp>
      <p:sp>
        <p:nvSpPr>
          <p:cNvPr id="6" name="Footer Placeholder 5">
            <a:extLst>
              <a:ext uri="{FF2B5EF4-FFF2-40B4-BE49-F238E27FC236}">
                <a16:creationId xmlns:a16="http://schemas.microsoft.com/office/drawing/2014/main" id="{D3A37CC1-A2D9-B712-97B9-0D6EB656847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103A5B4-CE89-1934-9EF8-3F9506AACEE1}"/>
              </a:ext>
            </a:extLst>
          </p:cNvPr>
          <p:cNvSpPr>
            <a:spLocks noGrp="1"/>
          </p:cNvSpPr>
          <p:nvPr>
            <p:ph type="sldNum" sz="quarter" idx="12"/>
          </p:nvPr>
        </p:nvSpPr>
        <p:spPr/>
        <p:txBody>
          <a:bodyPr/>
          <a:lstStyle/>
          <a:p>
            <a:fld id="{CE250C90-A217-6949-8BD2-2F5146168076}" type="slidenum">
              <a:rPr lang="en-US" smtClean="0"/>
              <a:t>‹#›</a:t>
            </a:fld>
            <a:endParaRPr lang="en-US"/>
          </a:p>
        </p:txBody>
      </p:sp>
    </p:spTree>
    <p:extLst>
      <p:ext uri="{BB962C8B-B14F-4D97-AF65-F5344CB8AC3E}">
        <p14:creationId xmlns:p14="http://schemas.microsoft.com/office/powerpoint/2010/main" val="29228874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47D5115-FDCD-0FF6-C9B5-FD3437A2677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373F6C3-F471-343B-7590-90E255A39DF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230DA3-4570-4CD6-C40C-9F67CC85E93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E183F1F-9A3D-AE4E-9C17-69C1651E2D77}" type="datetime1">
              <a:rPr lang="en-US" smtClean="0"/>
              <a:t>2/27/23</a:t>
            </a:fld>
            <a:endParaRPr lang="en-US"/>
          </a:p>
        </p:txBody>
      </p:sp>
      <p:sp>
        <p:nvSpPr>
          <p:cNvPr id="5" name="Footer Placeholder 4">
            <a:extLst>
              <a:ext uri="{FF2B5EF4-FFF2-40B4-BE49-F238E27FC236}">
                <a16:creationId xmlns:a16="http://schemas.microsoft.com/office/drawing/2014/main" id="{417CBB81-D413-23F5-D289-1C2414A0A0B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1300AC9-8C00-6B04-B0BC-5372098A7D8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E250C90-A217-6949-8BD2-2F5146168076}" type="slidenum">
              <a:rPr lang="en-US" smtClean="0"/>
              <a:t>‹#›</a:t>
            </a:fld>
            <a:endParaRPr lang="en-US"/>
          </a:p>
        </p:txBody>
      </p:sp>
    </p:spTree>
    <p:extLst>
      <p:ext uri="{BB962C8B-B14F-4D97-AF65-F5344CB8AC3E}">
        <p14:creationId xmlns:p14="http://schemas.microsoft.com/office/powerpoint/2010/main" val="95900332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www.google.com/imgres?imgurl=https%3A%2F%2Fwww.ttu.edu%2Ftraditions%2Fimages%2FDoubleT.gif&amp;imgrefurl=https%3A%2F%2Fwww.ttu.edu%2Ftraditions%2Fdoublet.php&amp;tbnid=jdVsU2GLi5sKlM&amp;vet=12ahUKEwj-8vf6kMX5AhWOmWoFHQKEAQ4QMygAegUIARDJAQ..i&amp;docid=hY8w7KyRTW5VnM&amp;w=225&amp;h=246&amp;q=texas%20tech%20university%20double%20T&amp;client=firefox-b-1-d&amp;ved=2ahUKEwj-8vf6kMX5AhWOmWoFHQKEAQ4QMygAegUIARDJAQ" TargetMode="External"/><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hyperlink" Target="https://www.google.com/imgres?imgurl=https%3A%2F%2Fwww.ttu.edu%2Ftraditions%2Fimages%2FDoubleT.gif&amp;imgrefurl=https%3A%2F%2Fwww.ttu.edu%2Ftraditions%2Fdoublet.php&amp;tbnid=jdVsU2GLi5sKlM&amp;vet=12ahUKEwj-8vf6kMX5AhWOmWoFHQKEAQ4QMygAegUIARDJAQ..i&amp;docid=hY8w7KyRTW5VnM&amp;w=225&amp;h=246&amp;q=texas%20tech%20university%20double%20T&amp;client=firefox-b-1-d&amp;ved=2ahUKEwj-8vf6kMX5AhWOmWoFHQKEAQ4QMygAegUIARDJAQ" TargetMode="External"/><Relationship Id="rId7" Type="http://schemas.openxmlformats.org/officeDocument/2006/relationships/image" Target="../media/image18.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7.tiff"/><Relationship Id="rId5" Type="http://schemas.openxmlformats.org/officeDocument/2006/relationships/image" Target="../media/image16.tiff"/><Relationship Id="rId4" Type="http://schemas.openxmlformats.org/officeDocument/2006/relationships/image" Target="../media/image2.png"/></Relationships>
</file>

<file path=ppt/slides/_rels/slide39.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ECC07320-C2CA-4E29-8481-9D9E143C7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00BDF78-34DA-CD72-8C31-D6B7F11B7303}"/>
              </a:ext>
            </a:extLst>
          </p:cNvPr>
          <p:cNvSpPr>
            <a:spLocks noGrp="1"/>
          </p:cNvSpPr>
          <p:nvPr>
            <p:ph type="ctrTitle"/>
          </p:nvPr>
        </p:nvSpPr>
        <p:spPr>
          <a:xfrm>
            <a:off x="7110919" y="30667"/>
            <a:ext cx="4903502" cy="4117423"/>
          </a:xfrm>
          <a:noFill/>
        </p:spPr>
        <p:txBody>
          <a:bodyPr vert="horz" lIns="91440" tIns="45720" rIns="91440" bIns="45720" rtlCol="0" anchor="b">
            <a:noAutofit/>
          </a:bodyPr>
          <a:lstStyle/>
          <a:p>
            <a:r>
              <a:rPr lang="en-US" sz="3600" dirty="0">
                <a:effectLst/>
                <a:latin typeface="Arial" panose="020B0604020202020204" pitchFamily="34" charset="0"/>
                <a:ea typeface="Times New Roman" panose="02020603050405020304" pitchFamily="18" charset="0"/>
                <a:cs typeface="Arial" panose="020B0604020202020204" pitchFamily="34" charset="0"/>
              </a:rPr>
              <a:t>The cost of resource use for photosynthesis drives variance in leaf nitrogen content across a climate and soil resource availability gradient</a:t>
            </a:r>
            <a:r>
              <a:rPr lang="en-US" sz="3600" dirty="0">
                <a:effectLst/>
                <a:latin typeface="Arial" panose="020B0604020202020204" pitchFamily="34" charset="0"/>
                <a:cs typeface="Arial" panose="020B0604020202020204" pitchFamily="34" charset="0"/>
              </a:rPr>
              <a:t> </a:t>
            </a:r>
            <a:endParaRPr lang="en-US" sz="3600" b="1" dirty="0">
              <a:latin typeface="Arial" panose="020B0604020202020204" pitchFamily="34" charset="0"/>
              <a:cs typeface="Arial" panose="020B0604020202020204" pitchFamily="34" charset="0"/>
            </a:endParaRPr>
          </a:p>
        </p:txBody>
      </p:sp>
      <p:sp>
        <p:nvSpPr>
          <p:cNvPr id="3" name="Subtitle 2">
            <a:extLst>
              <a:ext uri="{FF2B5EF4-FFF2-40B4-BE49-F238E27FC236}">
                <a16:creationId xmlns:a16="http://schemas.microsoft.com/office/drawing/2014/main" id="{992CF34E-B4C2-4AE0-AA6B-9A938262019F}"/>
              </a:ext>
            </a:extLst>
          </p:cNvPr>
          <p:cNvSpPr>
            <a:spLocks noGrp="1"/>
          </p:cNvSpPr>
          <p:nvPr>
            <p:ph type="subTitle" idx="1"/>
          </p:nvPr>
        </p:nvSpPr>
        <p:spPr>
          <a:xfrm>
            <a:off x="7266942" y="4245469"/>
            <a:ext cx="4591455" cy="400111"/>
          </a:xfrm>
          <a:noFill/>
        </p:spPr>
        <p:txBody>
          <a:bodyPr vert="horz" lIns="91440" tIns="45720" rIns="91440" bIns="45720" rtlCol="0">
            <a:normAutofit/>
          </a:bodyPr>
          <a:lstStyle/>
          <a:p>
            <a:r>
              <a:rPr lang="en-US" sz="2000" dirty="0">
                <a:latin typeface="Arial" panose="020B0604020202020204" pitchFamily="34" charset="0"/>
                <a:cs typeface="Arial" panose="020B0604020202020204" pitchFamily="34" charset="0"/>
              </a:rPr>
              <a:t>Evan A. Perkowski; Nicholas G. Smith</a:t>
            </a:r>
          </a:p>
        </p:txBody>
      </p:sp>
      <p:pic>
        <p:nvPicPr>
          <p:cNvPr id="8" name="Picture 7" descr="A field of flowers&#10;&#10;Description automatically generated with medium confidence">
            <a:extLst>
              <a:ext uri="{FF2B5EF4-FFF2-40B4-BE49-F238E27FC236}">
                <a16:creationId xmlns:a16="http://schemas.microsoft.com/office/drawing/2014/main" id="{DE610B7C-DC93-0208-4680-8646A8F7D823}"/>
              </a:ext>
            </a:extLst>
          </p:cNvPr>
          <p:cNvPicPr>
            <a:picLocks noChangeAspect="1"/>
          </p:cNvPicPr>
          <p:nvPr/>
        </p:nvPicPr>
        <p:blipFill rotWithShape="1">
          <a:blip r:embed="rId2"/>
          <a:srcRect t="1188" r="-1" b="-1"/>
          <a:stretch/>
        </p:blipFill>
        <p:spPr>
          <a:xfrm>
            <a:off x="0" y="10"/>
            <a:ext cx="6992881" cy="6857990"/>
          </a:xfrm>
          <a:prstGeom prst="rect">
            <a:avLst/>
          </a:prstGeom>
        </p:spPr>
      </p:pic>
      <p:pic>
        <p:nvPicPr>
          <p:cNvPr id="12" name="Picture 4" descr="Double T Symbol | History &amp; Traditions | TTU">
            <a:hlinkClick r:id="rId3"/>
            <a:extLst>
              <a:ext uri="{FF2B5EF4-FFF2-40B4-BE49-F238E27FC236}">
                <a16:creationId xmlns:a16="http://schemas.microsoft.com/office/drawing/2014/main" id="{F0E3584B-3948-4445-8239-E32B12EA236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37510" y="4850070"/>
            <a:ext cx="1650318" cy="18034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72261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CFE810-1436-47B4-7FE6-32BF22025A69}"/>
              </a:ext>
            </a:extLst>
          </p:cNvPr>
          <p:cNvSpPr>
            <a:spLocks noGrp="1"/>
          </p:cNvSpPr>
          <p:nvPr>
            <p:ph type="title"/>
          </p:nvPr>
        </p:nvSpPr>
        <p:spPr/>
        <p:txBody>
          <a:bodyPr>
            <a:normAutofit/>
          </a:bodyPr>
          <a:lstStyle/>
          <a:p>
            <a:r>
              <a:rPr lang="el-GR" i="1" dirty="0"/>
              <a:t>β</a:t>
            </a:r>
            <a:r>
              <a:rPr lang="en-US" dirty="0"/>
              <a:t> is held constant in least-cost optimality models, but varies across environments</a:t>
            </a:r>
          </a:p>
        </p:txBody>
      </p:sp>
      <p:sp>
        <p:nvSpPr>
          <p:cNvPr id="4" name="Slide Number Placeholder 3">
            <a:extLst>
              <a:ext uri="{FF2B5EF4-FFF2-40B4-BE49-F238E27FC236}">
                <a16:creationId xmlns:a16="http://schemas.microsoft.com/office/drawing/2014/main" id="{BCDB1657-1E11-B5C5-5D56-DDD3ECBE1EC1}"/>
              </a:ext>
            </a:extLst>
          </p:cNvPr>
          <p:cNvSpPr>
            <a:spLocks noGrp="1"/>
          </p:cNvSpPr>
          <p:nvPr>
            <p:ph type="sldNum" sz="quarter" idx="12"/>
          </p:nvPr>
        </p:nvSpPr>
        <p:spPr/>
        <p:txBody>
          <a:bodyPr/>
          <a:lstStyle/>
          <a:p>
            <a:fld id="{CE250C90-A217-6949-8BD2-2F5146168076}" type="slidenum">
              <a:rPr lang="en-US" smtClean="0"/>
              <a:pPr/>
              <a:t>10</a:t>
            </a:fld>
            <a:endParaRPr lang="en-US" sz="2000"/>
          </a:p>
        </p:txBody>
      </p:sp>
      <p:sp>
        <p:nvSpPr>
          <p:cNvPr id="7" name="TextBox 6">
            <a:extLst>
              <a:ext uri="{FF2B5EF4-FFF2-40B4-BE49-F238E27FC236}">
                <a16:creationId xmlns:a16="http://schemas.microsoft.com/office/drawing/2014/main" id="{55D51D71-29D8-F1C5-AD9C-AE1F44B05C23}"/>
              </a:ext>
            </a:extLst>
          </p:cNvPr>
          <p:cNvSpPr txBox="1"/>
          <p:nvPr/>
        </p:nvSpPr>
        <p:spPr>
          <a:xfrm>
            <a:off x="9211030" y="6582975"/>
            <a:ext cx="2968505" cy="276999"/>
          </a:xfrm>
          <a:prstGeom prst="rect">
            <a:avLst/>
          </a:prstGeom>
          <a:noFill/>
        </p:spPr>
        <p:txBody>
          <a:bodyPr wrap="none" rtlCol="0">
            <a:spAutoFit/>
          </a:bodyPr>
          <a:lstStyle/>
          <a:p>
            <a:r>
              <a:rPr lang="en-US" sz="1200" dirty="0"/>
              <a:t>Lavergne et al. (2020) </a:t>
            </a:r>
            <a:r>
              <a:rPr lang="en-US" sz="1200" i="1" dirty="0"/>
              <a:t>Global Change Biology</a:t>
            </a:r>
            <a:endParaRPr lang="en-US" sz="1200" dirty="0"/>
          </a:p>
        </p:txBody>
      </p:sp>
      <p:pic>
        <p:nvPicPr>
          <p:cNvPr id="5" name="Picture 4">
            <a:extLst>
              <a:ext uri="{FF2B5EF4-FFF2-40B4-BE49-F238E27FC236}">
                <a16:creationId xmlns:a16="http://schemas.microsoft.com/office/drawing/2014/main" id="{A1161624-A4CA-CD18-3259-42DF5B995ACE}"/>
              </a:ext>
            </a:extLst>
          </p:cNvPr>
          <p:cNvPicPr>
            <a:picLocks noChangeAspect="1"/>
          </p:cNvPicPr>
          <p:nvPr/>
        </p:nvPicPr>
        <p:blipFill>
          <a:blip r:embed="rId2"/>
          <a:stretch>
            <a:fillRect/>
          </a:stretch>
        </p:blipFill>
        <p:spPr>
          <a:xfrm>
            <a:off x="838200" y="2207200"/>
            <a:ext cx="10391503" cy="3386286"/>
          </a:xfrm>
          <a:prstGeom prst="rect">
            <a:avLst/>
          </a:prstGeom>
        </p:spPr>
      </p:pic>
    </p:spTree>
    <p:extLst>
      <p:ext uri="{BB962C8B-B14F-4D97-AF65-F5344CB8AC3E}">
        <p14:creationId xmlns:p14="http://schemas.microsoft.com/office/powerpoint/2010/main" val="15016724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CB54DB-EE0C-CC70-1834-550DEFE479E6}"/>
              </a:ext>
            </a:extLst>
          </p:cNvPr>
          <p:cNvSpPr>
            <a:spLocks noGrp="1"/>
          </p:cNvSpPr>
          <p:nvPr>
            <p:ph type="title"/>
          </p:nvPr>
        </p:nvSpPr>
        <p:spPr/>
        <p:txBody>
          <a:bodyPr/>
          <a:lstStyle/>
          <a:p>
            <a:r>
              <a:rPr lang="en-US" dirty="0"/>
              <a:t>Open questions</a:t>
            </a:r>
          </a:p>
        </p:txBody>
      </p:sp>
      <p:sp>
        <p:nvSpPr>
          <p:cNvPr id="6" name="Content Placeholder 5">
            <a:extLst>
              <a:ext uri="{FF2B5EF4-FFF2-40B4-BE49-F238E27FC236}">
                <a16:creationId xmlns:a16="http://schemas.microsoft.com/office/drawing/2014/main" id="{0462D9DA-09DD-C0F5-2D68-77AD2626FB52}"/>
              </a:ext>
            </a:extLst>
          </p:cNvPr>
          <p:cNvSpPr>
            <a:spLocks noGrp="1"/>
          </p:cNvSpPr>
          <p:nvPr>
            <p:ph idx="1"/>
          </p:nvPr>
        </p:nvSpPr>
        <p:spPr/>
        <p:txBody>
          <a:bodyPr/>
          <a:lstStyle/>
          <a:p>
            <a:r>
              <a:rPr lang="en-US" dirty="0"/>
              <a:t>How dynamic are costs to acquire nitrogen relative to water across edaphic and climatic gradients?</a:t>
            </a:r>
          </a:p>
          <a:p>
            <a:endParaRPr lang="en-US" dirty="0"/>
          </a:p>
          <a:p>
            <a:r>
              <a:rPr lang="en-US" dirty="0"/>
              <a:t>To what extent do costs to acquire nitrogen relative to water determine variance in leaf nitrogen content across environmental gradients?</a:t>
            </a:r>
          </a:p>
          <a:p>
            <a:endParaRPr lang="en-US" dirty="0"/>
          </a:p>
          <a:p>
            <a:pPr lvl="1"/>
            <a:r>
              <a:rPr lang="en-US" dirty="0"/>
              <a:t>What is the underlying role of photosynthetic pathway or nitrogen acquisition strategy?</a:t>
            </a:r>
          </a:p>
        </p:txBody>
      </p:sp>
      <p:sp>
        <p:nvSpPr>
          <p:cNvPr id="4" name="Slide Number Placeholder 3">
            <a:extLst>
              <a:ext uri="{FF2B5EF4-FFF2-40B4-BE49-F238E27FC236}">
                <a16:creationId xmlns:a16="http://schemas.microsoft.com/office/drawing/2014/main" id="{4B3BF2F9-B1EC-9BD0-C779-F80B06BADA91}"/>
              </a:ext>
            </a:extLst>
          </p:cNvPr>
          <p:cNvSpPr>
            <a:spLocks noGrp="1"/>
          </p:cNvSpPr>
          <p:nvPr>
            <p:ph type="sldNum" sz="quarter" idx="12"/>
          </p:nvPr>
        </p:nvSpPr>
        <p:spPr/>
        <p:txBody>
          <a:bodyPr/>
          <a:lstStyle/>
          <a:p>
            <a:fld id="{CE250C90-A217-6949-8BD2-2F5146168076}" type="slidenum">
              <a:rPr lang="en-US" smtClean="0"/>
              <a:pPr/>
              <a:t>11</a:t>
            </a:fld>
            <a:endParaRPr lang="en-US" sz="2000"/>
          </a:p>
        </p:txBody>
      </p:sp>
    </p:spTree>
    <p:extLst>
      <p:ext uri="{BB962C8B-B14F-4D97-AF65-F5344CB8AC3E}">
        <p14:creationId xmlns:p14="http://schemas.microsoft.com/office/powerpoint/2010/main" val="33523861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67E743-9734-62B8-0B50-EACB68E08DFD}"/>
              </a:ext>
            </a:extLst>
          </p:cNvPr>
          <p:cNvSpPr>
            <a:spLocks noGrp="1"/>
          </p:cNvSpPr>
          <p:nvPr>
            <p:ph type="title"/>
          </p:nvPr>
        </p:nvSpPr>
        <p:spPr/>
        <p:txBody>
          <a:bodyPr/>
          <a:lstStyle/>
          <a:p>
            <a:r>
              <a:rPr lang="en-US" dirty="0"/>
              <a:t>Hypotheses</a:t>
            </a:r>
          </a:p>
        </p:txBody>
      </p:sp>
      <p:sp>
        <p:nvSpPr>
          <p:cNvPr id="4" name="Slide Number Placeholder 3">
            <a:extLst>
              <a:ext uri="{FF2B5EF4-FFF2-40B4-BE49-F238E27FC236}">
                <a16:creationId xmlns:a16="http://schemas.microsoft.com/office/drawing/2014/main" id="{04B8A294-625A-79DD-72F3-E69F26391535}"/>
              </a:ext>
            </a:extLst>
          </p:cNvPr>
          <p:cNvSpPr>
            <a:spLocks noGrp="1"/>
          </p:cNvSpPr>
          <p:nvPr>
            <p:ph type="sldNum" sz="quarter" idx="12"/>
          </p:nvPr>
        </p:nvSpPr>
        <p:spPr/>
        <p:txBody>
          <a:bodyPr/>
          <a:lstStyle/>
          <a:p>
            <a:fld id="{CE250C90-A217-6949-8BD2-2F5146168076}" type="slidenum">
              <a:rPr lang="en-US" smtClean="0"/>
              <a:pPr/>
              <a:t>12</a:t>
            </a:fld>
            <a:endParaRPr lang="en-US" sz="2000"/>
          </a:p>
        </p:txBody>
      </p:sp>
      <p:cxnSp>
        <p:nvCxnSpPr>
          <p:cNvPr id="9" name="Straight Arrow Connector 8">
            <a:extLst>
              <a:ext uri="{FF2B5EF4-FFF2-40B4-BE49-F238E27FC236}">
                <a16:creationId xmlns:a16="http://schemas.microsoft.com/office/drawing/2014/main" id="{AC310B8B-1607-8FA4-1870-6AB79C342DD4}"/>
              </a:ext>
            </a:extLst>
          </p:cNvPr>
          <p:cNvCxnSpPr>
            <a:cxnSpLocks/>
          </p:cNvCxnSpPr>
          <p:nvPr/>
        </p:nvCxnSpPr>
        <p:spPr>
          <a:xfrm flipH="1" flipV="1">
            <a:off x="8958991" y="4643482"/>
            <a:ext cx="2295" cy="828016"/>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2B569B27-1F0E-AAD9-67D3-A7D0ABCEFCC8}"/>
              </a:ext>
            </a:extLst>
          </p:cNvPr>
          <p:cNvSpPr/>
          <p:nvPr/>
        </p:nvSpPr>
        <p:spPr>
          <a:xfrm>
            <a:off x="4811774" y="3813422"/>
            <a:ext cx="70504" cy="1001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73"/>
          </a:p>
        </p:txBody>
      </p:sp>
      <p:cxnSp>
        <p:nvCxnSpPr>
          <p:cNvPr id="16" name="Straight Arrow Connector 15">
            <a:extLst>
              <a:ext uri="{FF2B5EF4-FFF2-40B4-BE49-F238E27FC236}">
                <a16:creationId xmlns:a16="http://schemas.microsoft.com/office/drawing/2014/main" id="{0FE1E557-050A-D579-B3D5-D26106AEAF4C}"/>
              </a:ext>
            </a:extLst>
          </p:cNvPr>
          <p:cNvCxnSpPr>
            <a:cxnSpLocks/>
          </p:cNvCxnSpPr>
          <p:nvPr/>
        </p:nvCxnSpPr>
        <p:spPr>
          <a:xfrm>
            <a:off x="8958991" y="3414003"/>
            <a:ext cx="0" cy="824656"/>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E82906BC-17E7-DE7D-E56C-C4FB66445440}"/>
              </a:ext>
            </a:extLst>
          </p:cNvPr>
          <p:cNvCxnSpPr>
            <a:cxnSpLocks/>
          </p:cNvCxnSpPr>
          <p:nvPr/>
        </p:nvCxnSpPr>
        <p:spPr>
          <a:xfrm>
            <a:off x="7108622" y="4452480"/>
            <a:ext cx="1438427" cy="1201366"/>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Elbow Connector 17">
            <a:extLst>
              <a:ext uri="{FF2B5EF4-FFF2-40B4-BE49-F238E27FC236}">
                <a16:creationId xmlns:a16="http://schemas.microsoft.com/office/drawing/2014/main" id="{858A5D1D-698E-1732-B017-3495DBC6F0E6}"/>
              </a:ext>
            </a:extLst>
          </p:cNvPr>
          <p:cNvCxnSpPr>
            <a:cxnSpLocks/>
          </p:cNvCxnSpPr>
          <p:nvPr/>
        </p:nvCxnSpPr>
        <p:spPr>
          <a:xfrm flipH="1" flipV="1">
            <a:off x="9370719" y="3226640"/>
            <a:ext cx="2295" cy="2432222"/>
          </a:xfrm>
          <a:prstGeom prst="bentConnector3">
            <a:avLst>
              <a:gd name="adj1" fmla="val -18977996"/>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2BD2BEE6-6F06-A263-71AB-B33D1CFFED87}"/>
              </a:ext>
            </a:extLst>
          </p:cNvPr>
          <p:cNvCxnSpPr>
            <a:stCxn id="33" idx="3"/>
            <a:endCxn id="34" idx="1"/>
          </p:cNvCxnSpPr>
          <p:nvPr/>
        </p:nvCxnSpPr>
        <p:spPr>
          <a:xfrm>
            <a:off x="5313419" y="4447252"/>
            <a:ext cx="1213594" cy="1"/>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8BAAB08-A6C0-BBC4-550B-508598763C0A}"/>
              </a:ext>
            </a:extLst>
          </p:cNvPr>
          <p:cNvCxnSpPr>
            <a:cxnSpLocks/>
          </p:cNvCxnSpPr>
          <p:nvPr/>
        </p:nvCxnSpPr>
        <p:spPr>
          <a:xfrm>
            <a:off x="6931218" y="3416389"/>
            <a:ext cx="0" cy="828453"/>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5D9858F5-CE5A-55B0-0DE0-F28BB315DD1B}"/>
              </a:ext>
            </a:extLst>
          </p:cNvPr>
          <p:cNvCxnSpPr>
            <a:cxnSpLocks/>
          </p:cNvCxnSpPr>
          <p:nvPr/>
        </p:nvCxnSpPr>
        <p:spPr>
          <a:xfrm flipV="1">
            <a:off x="3135374" y="4645989"/>
            <a:ext cx="1365140" cy="1163791"/>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E8F46F2-665B-C91C-5CE2-E8AD82A550B4}"/>
              </a:ext>
            </a:extLst>
          </p:cNvPr>
          <p:cNvCxnSpPr>
            <a:cxnSpLocks/>
          </p:cNvCxnSpPr>
          <p:nvPr/>
        </p:nvCxnSpPr>
        <p:spPr>
          <a:xfrm flipH="1" flipV="1">
            <a:off x="4909213" y="4649663"/>
            <a:ext cx="490" cy="1210199"/>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EC9B095A-F4EF-2762-7EB3-9F57DE59C0AC}"/>
              </a:ext>
            </a:extLst>
          </p:cNvPr>
          <p:cNvCxnSpPr>
            <a:stCxn id="40" idx="2"/>
            <a:endCxn id="38" idx="0"/>
          </p:cNvCxnSpPr>
          <p:nvPr/>
        </p:nvCxnSpPr>
        <p:spPr>
          <a:xfrm>
            <a:off x="2879455" y="3421527"/>
            <a:ext cx="0" cy="2042447"/>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9E1230B3-09C6-290B-00E1-FEB5C3591EDD}"/>
              </a:ext>
            </a:extLst>
          </p:cNvPr>
          <p:cNvSpPr/>
          <p:nvPr/>
        </p:nvSpPr>
        <p:spPr>
          <a:xfrm>
            <a:off x="8554785" y="4246183"/>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sz="1333" i="1" dirty="0">
                <a:solidFill>
                  <a:schemeClr val="tx1"/>
                </a:solidFill>
                <a:latin typeface="Arial" panose="020B0604020202020204" pitchFamily="34" charset="0"/>
                <a:cs typeface="Arial" panose="020B0604020202020204" pitchFamily="34" charset="0"/>
              </a:rPr>
              <a:t>Ν</a:t>
            </a:r>
            <a:r>
              <a:rPr lang="en-US" sz="1333" baseline="-25000" dirty="0">
                <a:solidFill>
                  <a:schemeClr val="tx1"/>
                </a:solidFill>
                <a:latin typeface="Arial" panose="020B0604020202020204" pitchFamily="34" charset="0"/>
                <a:cs typeface="Arial" panose="020B0604020202020204" pitchFamily="34" charset="0"/>
              </a:rPr>
              <a:t>area</a:t>
            </a:r>
            <a:endParaRPr lang="en-US" sz="1333" i="1" dirty="0">
              <a:solidFill>
                <a:schemeClr val="tx1"/>
              </a:solidFill>
              <a:latin typeface="Arial" panose="020B0604020202020204" pitchFamily="34" charset="0"/>
              <a:cs typeface="Arial" panose="020B0604020202020204" pitchFamily="34" charset="0"/>
            </a:endParaRPr>
          </a:p>
        </p:txBody>
      </p:sp>
      <p:sp>
        <p:nvSpPr>
          <p:cNvPr id="25" name="Rectangle 24">
            <a:extLst>
              <a:ext uri="{FF2B5EF4-FFF2-40B4-BE49-F238E27FC236}">
                <a16:creationId xmlns:a16="http://schemas.microsoft.com/office/drawing/2014/main" id="{9C4D4CF5-54BE-E48A-2E6A-CA867C4450DB}"/>
              </a:ext>
            </a:extLst>
          </p:cNvPr>
          <p:cNvSpPr/>
          <p:nvPr/>
        </p:nvSpPr>
        <p:spPr>
          <a:xfrm>
            <a:off x="4505498" y="5462564"/>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dirty="0">
                <a:solidFill>
                  <a:schemeClr val="accent1">
                    <a:lumMod val="75000"/>
                  </a:schemeClr>
                </a:solidFill>
                <a:latin typeface="Arial" panose="020B0604020202020204" pitchFamily="34" charset="0"/>
                <a:cs typeface="Arial" panose="020B0604020202020204" pitchFamily="34" charset="0"/>
              </a:rPr>
              <a:t>C</a:t>
            </a:r>
            <a:r>
              <a:rPr lang="en-US" sz="1333" baseline="-25000" dirty="0">
                <a:solidFill>
                  <a:schemeClr val="accent1">
                    <a:lumMod val="75000"/>
                  </a:schemeClr>
                </a:solidFill>
                <a:latin typeface="Arial" panose="020B0604020202020204" pitchFamily="34" charset="0"/>
                <a:cs typeface="Arial" panose="020B0604020202020204" pitchFamily="34" charset="0"/>
              </a:rPr>
              <a:t>3</a:t>
            </a:r>
            <a:r>
              <a:rPr lang="en-US" sz="1333" dirty="0">
                <a:solidFill>
                  <a:schemeClr val="tx1"/>
                </a:solidFill>
                <a:latin typeface="Arial" panose="020B0604020202020204" pitchFamily="34" charset="0"/>
                <a:cs typeface="Arial" panose="020B0604020202020204" pitchFamily="34" charset="0"/>
              </a:rPr>
              <a:t>/</a:t>
            </a:r>
            <a:r>
              <a:rPr lang="en-US" sz="1333" dirty="0">
                <a:solidFill>
                  <a:srgbClr val="C00000"/>
                </a:solidFill>
                <a:latin typeface="Arial" panose="020B0604020202020204" pitchFamily="34" charset="0"/>
                <a:cs typeface="Arial" panose="020B0604020202020204" pitchFamily="34" charset="0"/>
              </a:rPr>
              <a:t>C</a:t>
            </a:r>
            <a:r>
              <a:rPr lang="en-US" sz="1333" baseline="-25000" dirty="0">
                <a:solidFill>
                  <a:srgbClr val="C00000"/>
                </a:solidFill>
                <a:latin typeface="Arial" panose="020B0604020202020204" pitchFamily="34" charset="0"/>
                <a:cs typeface="Arial" panose="020B0604020202020204" pitchFamily="34" charset="0"/>
              </a:rPr>
              <a:t>4</a:t>
            </a:r>
            <a:endParaRPr lang="en-US" sz="1333" dirty="0">
              <a:solidFill>
                <a:srgbClr val="C00000"/>
              </a:solidFill>
              <a:latin typeface="Arial" panose="020B0604020202020204" pitchFamily="34" charset="0"/>
              <a:cs typeface="Arial" panose="020B0604020202020204" pitchFamily="34" charset="0"/>
            </a:endParaRPr>
          </a:p>
        </p:txBody>
      </p:sp>
      <p:sp>
        <p:nvSpPr>
          <p:cNvPr id="26" name="Rectangle 25">
            <a:extLst>
              <a:ext uri="{FF2B5EF4-FFF2-40B4-BE49-F238E27FC236}">
                <a16:creationId xmlns:a16="http://schemas.microsoft.com/office/drawing/2014/main" id="{DE02BCBC-110D-FEA8-53C9-247412385B8C}"/>
              </a:ext>
            </a:extLst>
          </p:cNvPr>
          <p:cNvSpPr/>
          <p:nvPr/>
        </p:nvSpPr>
        <p:spPr>
          <a:xfrm>
            <a:off x="8557080" y="5463974"/>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M</a:t>
            </a:r>
            <a:r>
              <a:rPr lang="en-US" sz="1333" baseline="-25000" dirty="0">
                <a:solidFill>
                  <a:schemeClr val="tx1"/>
                </a:solidFill>
                <a:latin typeface="Arial" panose="020B0604020202020204" pitchFamily="34" charset="0"/>
                <a:cs typeface="Arial" panose="020B0604020202020204" pitchFamily="34" charset="0"/>
              </a:rPr>
              <a:t>area</a:t>
            </a:r>
            <a:endParaRPr lang="en-US" sz="1333" i="1" dirty="0">
              <a:solidFill>
                <a:schemeClr val="tx1"/>
              </a:solidFill>
              <a:latin typeface="Arial" panose="020B0604020202020204" pitchFamily="34" charset="0"/>
              <a:cs typeface="Arial" panose="020B0604020202020204" pitchFamily="34" charset="0"/>
            </a:endParaRPr>
          </a:p>
        </p:txBody>
      </p:sp>
      <p:sp>
        <p:nvSpPr>
          <p:cNvPr id="27" name="Rectangle 26">
            <a:extLst>
              <a:ext uri="{FF2B5EF4-FFF2-40B4-BE49-F238E27FC236}">
                <a16:creationId xmlns:a16="http://schemas.microsoft.com/office/drawing/2014/main" id="{59CD9D92-5B34-7040-51AC-D581D199A303}"/>
              </a:ext>
            </a:extLst>
          </p:cNvPr>
          <p:cNvSpPr/>
          <p:nvPr/>
        </p:nvSpPr>
        <p:spPr>
          <a:xfrm>
            <a:off x="8554785" y="3031752"/>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N</a:t>
            </a:r>
            <a:r>
              <a:rPr lang="en-US" sz="1333" baseline="-25000" dirty="0">
                <a:solidFill>
                  <a:schemeClr val="tx1"/>
                </a:solidFill>
                <a:latin typeface="Arial" panose="020B0604020202020204" pitchFamily="34" charset="0"/>
                <a:cs typeface="Arial" panose="020B0604020202020204" pitchFamily="34" charset="0"/>
              </a:rPr>
              <a:t>mass</a:t>
            </a:r>
            <a:endParaRPr lang="en-US" sz="1333" i="1" dirty="0">
              <a:solidFill>
                <a:schemeClr val="tx1"/>
              </a:solidFill>
              <a:latin typeface="Arial" panose="020B0604020202020204" pitchFamily="34" charset="0"/>
              <a:cs typeface="Arial" panose="020B0604020202020204" pitchFamily="34" charset="0"/>
            </a:endParaRPr>
          </a:p>
        </p:txBody>
      </p:sp>
      <p:sp>
        <p:nvSpPr>
          <p:cNvPr id="28" name="Rectangle 27">
            <a:extLst>
              <a:ext uri="{FF2B5EF4-FFF2-40B4-BE49-F238E27FC236}">
                <a16:creationId xmlns:a16="http://schemas.microsoft.com/office/drawing/2014/main" id="{5377A0E4-E5C3-E4D8-84E4-683B487DD15E}"/>
              </a:ext>
            </a:extLst>
          </p:cNvPr>
          <p:cNvSpPr/>
          <p:nvPr/>
        </p:nvSpPr>
        <p:spPr>
          <a:xfrm>
            <a:off x="6527012" y="3034137"/>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VPD</a:t>
            </a:r>
            <a:r>
              <a:rPr lang="en-US" sz="1333" baseline="-25000" dirty="0">
                <a:solidFill>
                  <a:schemeClr val="tx1"/>
                </a:solidFill>
                <a:latin typeface="Arial" panose="020B0604020202020204" pitchFamily="34" charset="0"/>
                <a:cs typeface="Arial" panose="020B0604020202020204" pitchFamily="34" charset="0"/>
              </a:rPr>
              <a:t>4</a:t>
            </a:r>
            <a:endParaRPr lang="en-US" sz="1333" dirty="0">
              <a:solidFill>
                <a:schemeClr val="tx1"/>
              </a:solidFill>
              <a:latin typeface="Arial" panose="020B0604020202020204" pitchFamily="34" charset="0"/>
              <a:cs typeface="Arial" panose="020B0604020202020204" pitchFamily="34" charset="0"/>
            </a:endParaRPr>
          </a:p>
        </p:txBody>
      </p:sp>
      <p:cxnSp>
        <p:nvCxnSpPr>
          <p:cNvPr id="29" name="Straight Arrow Connector 28">
            <a:extLst>
              <a:ext uri="{FF2B5EF4-FFF2-40B4-BE49-F238E27FC236}">
                <a16:creationId xmlns:a16="http://schemas.microsoft.com/office/drawing/2014/main" id="{5D629E5E-5CF5-3205-A578-37C041776295}"/>
              </a:ext>
            </a:extLst>
          </p:cNvPr>
          <p:cNvCxnSpPr>
            <a:cxnSpLocks/>
          </p:cNvCxnSpPr>
          <p:nvPr/>
        </p:nvCxnSpPr>
        <p:spPr>
          <a:xfrm flipV="1">
            <a:off x="7208796" y="3234163"/>
            <a:ext cx="1338466" cy="1118667"/>
          </a:xfrm>
          <a:prstGeom prst="straightConnector1">
            <a:avLst/>
          </a:prstGeom>
          <a:ln w="38100">
            <a:solidFill>
              <a:srgbClr val="C0000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7D99607F-569A-B218-DD4F-398A0D74602C}"/>
              </a:ext>
            </a:extLst>
          </p:cNvPr>
          <p:cNvCxnSpPr>
            <a:cxnSpLocks/>
          </p:cNvCxnSpPr>
          <p:nvPr/>
        </p:nvCxnSpPr>
        <p:spPr>
          <a:xfrm>
            <a:off x="3278645" y="3224132"/>
            <a:ext cx="1221348" cy="1019543"/>
          </a:xfrm>
          <a:prstGeom prst="straightConnector1">
            <a:avLst/>
          </a:prstGeom>
          <a:ln w="38100">
            <a:solidFill>
              <a:schemeClr val="accent1">
                <a:lumMod val="7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852413D7-40DD-339D-3539-C663503301D4}"/>
              </a:ext>
            </a:extLst>
          </p:cNvPr>
          <p:cNvCxnSpPr>
            <a:cxnSpLocks/>
          </p:cNvCxnSpPr>
          <p:nvPr/>
        </p:nvCxnSpPr>
        <p:spPr>
          <a:xfrm>
            <a:off x="4905336" y="3424417"/>
            <a:ext cx="3877" cy="820424"/>
          </a:xfrm>
          <a:prstGeom prst="straightConnector1">
            <a:avLst/>
          </a:prstGeom>
          <a:ln w="38100">
            <a:solidFill>
              <a:srgbClr val="C00000"/>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CBC7EAD7-F6DB-305D-E973-FD23D4D5A707}"/>
              </a:ext>
            </a:extLst>
          </p:cNvPr>
          <p:cNvSpPr/>
          <p:nvPr/>
        </p:nvSpPr>
        <p:spPr>
          <a:xfrm>
            <a:off x="4505008" y="4252364"/>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sz="1333" i="1" dirty="0">
                <a:solidFill>
                  <a:schemeClr val="tx1"/>
                </a:solidFill>
                <a:latin typeface="Arial" panose="020B0604020202020204" pitchFamily="34" charset="0"/>
                <a:cs typeface="Arial" panose="020B0604020202020204" pitchFamily="34" charset="0"/>
              </a:rPr>
              <a:t>β</a:t>
            </a:r>
            <a:endParaRPr lang="en-US" sz="1333" i="1" dirty="0">
              <a:solidFill>
                <a:schemeClr val="tx1"/>
              </a:solidFill>
              <a:latin typeface="Arial" panose="020B0604020202020204" pitchFamily="34" charset="0"/>
              <a:cs typeface="Arial" panose="020B0604020202020204" pitchFamily="34" charset="0"/>
            </a:endParaRPr>
          </a:p>
        </p:txBody>
      </p:sp>
      <p:sp>
        <p:nvSpPr>
          <p:cNvPr id="34" name="Rectangle 33">
            <a:extLst>
              <a:ext uri="{FF2B5EF4-FFF2-40B4-BE49-F238E27FC236}">
                <a16:creationId xmlns:a16="http://schemas.microsoft.com/office/drawing/2014/main" id="{6862D273-0CBE-6BCB-A69B-7F0418F887D3}"/>
              </a:ext>
            </a:extLst>
          </p:cNvPr>
          <p:cNvSpPr/>
          <p:nvPr/>
        </p:nvSpPr>
        <p:spPr>
          <a:xfrm>
            <a:off x="6527012" y="4252365"/>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C</a:t>
            </a:r>
            <a:r>
              <a:rPr lang="en-US" sz="1333" baseline="-25000" dirty="0">
                <a:solidFill>
                  <a:schemeClr val="tx1"/>
                </a:solidFill>
                <a:latin typeface="Arial" panose="020B0604020202020204" pitchFamily="34" charset="0"/>
                <a:cs typeface="Arial" panose="020B0604020202020204" pitchFamily="34" charset="0"/>
              </a:rPr>
              <a:t>i</a:t>
            </a:r>
            <a:r>
              <a:rPr lang="en-US" sz="1333" i="1" dirty="0">
                <a:solidFill>
                  <a:schemeClr val="tx1"/>
                </a:solidFill>
                <a:latin typeface="Arial" panose="020B0604020202020204" pitchFamily="34" charset="0"/>
                <a:cs typeface="Arial" panose="020B0604020202020204" pitchFamily="34" charset="0"/>
              </a:rPr>
              <a:t>:C</a:t>
            </a:r>
            <a:r>
              <a:rPr lang="en-US" sz="1333" baseline="-25000" dirty="0">
                <a:solidFill>
                  <a:schemeClr val="tx1"/>
                </a:solidFill>
                <a:latin typeface="Arial" panose="020B0604020202020204" pitchFamily="34" charset="0"/>
                <a:cs typeface="Arial" panose="020B0604020202020204" pitchFamily="34" charset="0"/>
              </a:rPr>
              <a:t>a</a:t>
            </a:r>
          </a:p>
        </p:txBody>
      </p:sp>
      <p:cxnSp>
        <p:nvCxnSpPr>
          <p:cNvPr id="35" name="Elbow Connector 34">
            <a:extLst>
              <a:ext uri="{FF2B5EF4-FFF2-40B4-BE49-F238E27FC236}">
                <a16:creationId xmlns:a16="http://schemas.microsoft.com/office/drawing/2014/main" id="{AEB116BA-7CB3-3BEE-04E9-463EE6F6B4A2}"/>
              </a:ext>
            </a:extLst>
          </p:cNvPr>
          <p:cNvCxnSpPr>
            <a:cxnSpLocks/>
          </p:cNvCxnSpPr>
          <p:nvPr/>
        </p:nvCxnSpPr>
        <p:spPr>
          <a:xfrm rot="16200000" flipH="1">
            <a:off x="5920370" y="2815342"/>
            <a:ext cx="5643" cy="6081831"/>
          </a:xfrm>
          <a:prstGeom prst="bentConnector3">
            <a:avLst>
              <a:gd name="adj1" fmla="val 7743488"/>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Elbow Connector 35">
            <a:extLst>
              <a:ext uri="{FF2B5EF4-FFF2-40B4-BE49-F238E27FC236}">
                <a16:creationId xmlns:a16="http://schemas.microsoft.com/office/drawing/2014/main" id="{8126DF44-8AFE-C7AB-AD5B-8F17986AF541}"/>
              </a:ext>
            </a:extLst>
          </p:cNvPr>
          <p:cNvCxnSpPr>
            <a:cxnSpLocks/>
          </p:cNvCxnSpPr>
          <p:nvPr/>
        </p:nvCxnSpPr>
        <p:spPr>
          <a:xfrm rot="10800000" flipH="1">
            <a:off x="2773076" y="3024228"/>
            <a:ext cx="6483741" cy="2627110"/>
          </a:xfrm>
          <a:prstGeom prst="bentConnector4">
            <a:avLst>
              <a:gd name="adj1" fmla="val -9886"/>
              <a:gd name="adj2" fmla="val 12372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Elbow Connector 36">
            <a:extLst>
              <a:ext uri="{FF2B5EF4-FFF2-40B4-BE49-F238E27FC236}">
                <a16:creationId xmlns:a16="http://schemas.microsoft.com/office/drawing/2014/main" id="{C31BA041-1E08-7139-4A9B-C3634AD4DA05}"/>
              </a:ext>
            </a:extLst>
          </p:cNvPr>
          <p:cNvCxnSpPr>
            <a:cxnSpLocks/>
          </p:cNvCxnSpPr>
          <p:nvPr/>
        </p:nvCxnSpPr>
        <p:spPr>
          <a:xfrm rot="5400000" flipH="1" flipV="1">
            <a:off x="6926957" y="1005116"/>
            <a:ext cx="10413" cy="4053654"/>
          </a:xfrm>
          <a:prstGeom prst="bentConnector3">
            <a:avLst>
              <a:gd name="adj1" fmla="val 3608240"/>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40A35C05-959C-07BF-692E-C7DDB55BBD81}"/>
              </a:ext>
            </a:extLst>
          </p:cNvPr>
          <p:cNvSpPr/>
          <p:nvPr/>
        </p:nvSpPr>
        <p:spPr>
          <a:xfrm>
            <a:off x="2475249" y="5463974"/>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Soil N</a:t>
            </a:r>
            <a:endParaRPr lang="en-US" sz="1333" dirty="0">
              <a:solidFill>
                <a:schemeClr val="tx1"/>
              </a:solidFill>
              <a:latin typeface="Arial" panose="020B0604020202020204" pitchFamily="34" charset="0"/>
              <a:cs typeface="Arial" panose="020B0604020202020204" pitchFamily="34" charset="0"/>
            </a:endParaRPr>
          </a:p>
        </p:txBody>
      </p:sp>
      <p:sp>
        <p:nvSpPr>
          <p:cNvPr id="39" name="Rectangle 38">
            <a:extLst>
              <a:ext uri="{FF2B5EF4-FFF2-40B4-BE49-F238E27FC236}">
                <a16:creationId xmlns:a16="http://schemas.microsoft.com/office/drawing/2014/main" id="{808EB2FD-9A15-9773-8A4E-A16BDFE6D5DE}"/>
              </a:ext>
            </a:extLst>
          </p:cNvPr>
          <p:cNvSpPr/>
          <p:nvPr/>
        </p:nvSpPr>
        <p:spPr>
          <a:xfrm>
            <a:off x="4501131" y="3042165"/>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N</a:t>
            </a:r>
            <a:r>
              <a:rPr lang="en-US" sz="1333" baseline="-25000" dirty="0">
                <a:solidFill>
                  <a:schemeClr val="tx1"/>
                </a:solidFill>
                <a:latin typeface="Arial" panose="020B0604020202020204" pitchFamily="34" charset="0"/>
                <a:cs typeface="Arial" panose="020B0604020202020204" pitchFamily="34" charset="0"/>
              </a:rPr>
              <a:t>fixer</a:t>
            </a:r>
            <a:endParaRPr lang="en-US" sz="1333" i="1" dirty="0">
              <a:solidFill>
                <a:schemeClr val="tx1"/>
              </a:solidFill>
              <a:latin typeface="Arial" panose="020B0604020202020204" pitchFamily="34" charset="0"/>
              <a:cs typeface="Arial" panose="020B0604020202020204" pitchFamily="34" charset="0"/>
            </a:endParaRPr>
          </a:p>
        </p:txBody>
      </p:sp>
      <p:sp>
        <p:nvSpPr>
          <p:cNvPr id="40" name="Rectangle 39">
            <a:extLst>
              <a:ext uri="{FF2B5EF4-FFF2-40B4-BE49-F238E27FC236}">
                <a16:creationId xmlns:a16="http://schemas.microsoft.com/office/drawing/2014/main" id="{50831038-66EA-B836-A53F-E2400369772D}"/>
              </a:ext>
            </a:extLst>
          </p:cNvPr>
          <p:cNvSpPr/>
          <p:nvPr/>
        </p:nvSpPr>
        <p:spPr>
          <a:xfrm>
            <a:off x="2475249" y="3031752"/>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SM</a:t>
            </a:r>
            <a:r>
              <a:rPr lang="en-US" sz="1333" baseline="-25000" dirty="0">
                <a:solidFill>
                  <a:schemeClr val="tx1"/>
                </a:solidFill>
                <a:latin typeface="Arial" panose="020B0604020202020204" pitchFamily="34" charset="0"/>
                <a:cs typeface="Arial" panose="020B0604020202020204" pitchFamily="34" charset="0"/>
              </a:rPr>
              <a:t>90</a:t>
            </a:r>
            <a:endParaRPr lang="en-US" sz="1333" dirty="0">
              <a:solidFill>
                <a:schemeClr val="tx1"/>
              </a:solidFill>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AEB05EC8-FBE2-C383-9C5D-D3195DDB437A}"/>
              </a:ext>
            </a:extLst>
          </p:cNvPr>
          <p:cNvSpPr txBox="1"/>
          <p:nvPr/>
        </p:nvSpPr>
        <p:spPr>
          <a:xfrm>
            <a:off x="6600" y="6283521"/>
            <a:ext cx="992579" cy="369332"/>
          </a:xfrm>
          <a:prstGeom prst="rect">
            <a:avLst/>
          </a:prstGeom>
          <a:noFill/>
        </p:spPr>
        <p:txBody>
          <a:bodyPr wrap="none" rtlCol="0">
            <a:spAutoFit/>
          </a:bodyPr>
          <a:lstStyle/>
          <a:p>
            <a:r>
              <a:rPr lang="en-US" dirty="0">
                <a:solidFill>
                  <a:schemeClr val="accent1">
                    <a:lumMod val="75000"/>
                  </a:schemeClr>
                </a:solidFill>
                <a:latin typeface="Arial" panose="020B0604020202020204" pitchFamily="34" charset="0"/>
                <a:cs typeface="Arial" panose="020B0604020202020204" pitchFamily="34" charset="0"/>
              </a:rPr>
              <a:t>Positive</a:t>
            </a:r>
          </a:p>
        </p:txBody>
      </p:sp>
      <p:sp>
        <p:nvSpPr>
          <p:cNvPr id="11" name="TextBox 10">
            <a:extLst>
              <a:ext uri="{FF2B5EF4-FFF2-40B4-BE49-F238E27FC236}">
                <a16:creationId xmlns:a16="http://schemas.microsoft.com/office/drawing/2014/main" id="{C4948CC2-79C1-DDF3-F137-F688278FB5A7}"/>
              </a:ext>
            </a:extLst>
          </p:cNvPr>
          <p:cNvSpPr txBox="1"/>
          <p:nvPr/>
        </p:nvSpPr>
        <p:spPr>
          <a:xfrm>
            <a:off x="-8709" y="6536809"/>
            <a:ext cx="1095172" cy="369332"/>
          </a:xfrm>
          <a:prstGeom prst="rect">
            <a:avLst/>
          </a:prstGeom>
          <a:noFill/>
        </p:spPr>
        <p:txBody>
          <a:bodyPr wrap="none" rtlCol="0">
            <a:spAutoFit/>
          </a:bodyPr>
          <a:lstStyle/>
          <a:p>
            <a:r>
              <a:rPr lang="en-US" dirty="0">
                <a:solidFill>
                  <a:srgbClr val="C00000"/>
                </a:solidFill>
                <a:latin typeface="Arial" panose="020B0604020202020204" pitchFamily="34" charset="0"/>
                <a:cs typeface="Arial" panose="020B0604020202020204" pitchFamily="34" charset="0"/>
              </a:rPr>
              <a:t>Negative</a:t>
            </a:r>
          </a:p>
        </p:txBody>
      </p:sp>
    </p:spTree>
    <p:extLst>
      <p:ext uri="{BB962C8B-B14F-4D97-AF65-F5344CB8AC3E}">
        <p14:creationId xmlns:p14="http://schemas.microsoft.com/office/powerpoint/2010/main" val="38101808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67E743-9734-62B8-0B50-EACB68E08DFD}"/>
              </a:ext>
            </a:extLst>
          </p:cNvPr>
          <p:cNvSpPr>
            <a:spLocks noGrp="1"/>
          </p:cNvSpPr>
          <p:nvPr>
            <p:ph type="title"/>
          </p:nvPr>
        </p:nvSpPr>
        <p:spPr/>
        <p:txBody>
          <a:bodyPr>
            <a:normAutofit fontScale="90000"/>
          </a:bodyPr>
          <a:lstStyle/>
          <a:p>
            <a:r>
              <a:rPr lang="en-US" dirty="0"/>
              <a:t>The cost of acquiring and using nutrients (</a:t>
            </a:r>
            <a:r>
              <a:rPr lang="el-GR" i="1" dirty="0"/>
              <a:t>β</a:t>
            </a:r>
            <a:r>
              <a:rPr lang="en-US" dirty="0"/>
              <a:t>) will be modified by soil resources and species identity</a:t>
            </a:r>
          </a:p>
        </p:txBody>
      </p:sp>
      <p:sp>
        <p:nvSpPr>
          <p:cNvPr id="4" name="Slide Number Placeholder 3">
            <a:extLst>
              <a:ext uri="{FF2B5EF4-FFF2-40B4-BE49-F238E27FC236}">
                <a16:creationId xmlns:a16="http://schemas.microsoft.com/office/drawing/2014/main" id="{04B8A294-625A-79DD-72F3-E69F26391535}"/>
              </a:ext>
            </a:extLst>
          </p:cNvPr>
          <p:cNvSpPr>
            <a:spLocks noGrp="1"/>
          </p:cNvSpPr>
          <p:nvPr>
            <p:ph type="sldNum" sz="quarter" idx="12"/>
          </p:nvPr>
        </p:nvSpPr>
        <p:spPr/>
        <p:txBody>
          <a:bodyPr/>
          <a:lstStyle/>
          <a:p>
            <a:fld id="{CE250C90-A217-6949-8BD2-2F5146168076}" type="slidenum">
              <a:rPr lang="en-US" smtClean="0"/>
              <a:pPr/>
              <a:t>13</a:t>
            </a:fld>
            <a:endParaRPr lang="en-US" sz="2000"/>
          </a:p>
        </p:txBody>
      </p:sp>
      <p:cxnSp>
        <p:nvCxnSpPr>
          <p:cNvPr id="9" name="Straight Arrow Connector 8">
            <a:extLst>
              <a:ext uri="{FF2B5EF4-FFF2-40B4-BE49-F238E27FC236}">
                <a16:creationId xmlns:a16="http://schemas.microsoft.com/office/drawing/2014/main" id="{AC310B8B-1607-8FA4-1870-6AB79C342DD4}"/>
              </a:ext>
            </a:extLst>
          </p:cNvPr>
          <p:cNvCxnSpPr>
            <a:cxnSpLocks/>
          </p:cNvCxnSpPr>
          <p:nvPr/>
        </p:nvCxnSpPr>
        <p:spPr>
          <a:xfrm flipH="1" flipV="1">
            <a:off x="8958991" y="4643482"/>
            <a:ext cx="2295" cy="828016"/>
          </a:xfrm>
          <a:prstGeom prst="straightConnector1">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2B569B27-1F0E-AAD9-67D3-A7D0ABCEFCC8}"/>
              </a:ext>
            </a:extLst>
          </p:cNvPr>
          <p:cNvSpPr/>
          <p:nvPr/>
        </p:nvSpPr>
        <p:spPr>
          <a:xfrm>
            <a:off x="4811774" y="3813422"/>
            <a:ext cx="70504" cy="1001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73"/>
          </a:p>
        </p:txBody>
      </p:sp>
      <p:cxnSp>
        <p:nvCxnSpPr>
          <p:cNvPr id="16" name="Straight Arrow Connector 15">
            <a:extLst>
              <a:ext uri="{FF2B5EF4-FFF2-40B4-BE49-F238E27FC236}">
                <a16:creationId xmlns:a16="http://schemas.microsoft.com/office/drawing/2014/main" id="{0FE1E557-050A-D579-B3D5-D26106AEAF4C}"/>
              </a:ext>
            </a:extLst>
          </p:cNvPr>
          <p:cNvCxnSpPr>
            <a:cxnSpLocks/>
          </p:cNvCxnSpPr>
          <p:nvPr/>
        </p:nvCxnSpPr>
        <p:spPr>
          <a:xfrm>
            <a:off x="8958991" y="3414003"/>
            <a:ext cx="0" cy="824656"/>
          </a:xfrm>
          <a:prstGeom prst="straightConnector1">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E82906BC-17E7-DE7D-E56C-C4FB66445440}"/>
              </a:ext>
            </a:extLst>
          </p:cNvPr>
          <p:cNvCxnSpPr>
            <a:cxnSpLocks/>
          </p:cNvCxnSpPr>
          <p:nvPr/>
        </p:nvCxnSpPr>
        <p:spPr>
          <a:xfrm>
            <a:off x="7108622" y="4452480"/>
            <a:ext cx="1438427" cy="1201366"/>
          </a:xfrm>
          <a:prstGeom prst="straightConnector1">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Elbow Connector 17">
            <a:extLst>
              <a:ext uri="{FF2B5EF4-FFF2-40B4-BE49-F238E27FC236}">
                <a16:creationId xmlns:a16="http://schemas.microsoft.com/office/drawing/2014/main" id="{858A5D1D-698E-1732-B017-3495DBC6F0E6}"/>
              </a:ext>
            </a:extLst>
          </p:cNvPr>
          <p:cNvCxnSpPr>
            <a:cxnSpLocks/>
          </p:cNvCxnSpPr>
          <p:nvPr/>
        </p:nvCxnSpPr>
        <p:spPr>
          <a:xfrm flipH="1" flipV="1">
            <a:off x="9370719" y="3226640"/>
            <a:ext cx="2295" cy="2432222"/>
          </a:xfrm>
          <a:prstGeom prst="bentConnector3">
            <a:avLst>
              <a:gd name="adj1" fmla="val -18977996"/>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2BD2BEE6-6F06-A263-71AB-B33D1CFFED87}"/>
              </a:ext>
            </a:extLst>
          </p:cNvPr>
          <p:cNvCxnSpPr>
            <a:stCxn id="33" idx="3"/>
            <a:endCxn id="34" idx="1"/>
          </p:cNvCxnSpPr>
          <p:nvPr/>
        </p:nvCxnSpPr>
        <p:spPr>
          <a:xfrm>
            <a:off x="5313419" y="4447252"/>
            <a:ext cx="1213594" cy="1"/>
          </a:xfrm>
          <a:prstGeom prst="straightConnector1">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8BAAB08-A6C0-BBC4-550B-508598763C0A}"/>
              </a:ext>
            </a:extLst>
          </p:cNvPr>
          <p:cNvCxnSpPr>
            <a:cxnSpLocks/>
          </p:cNvCxnSpPr>
          <p:nvPr/>
        </p:nvCxnSpPr>
        <p:spPr>
          <a:xfrm>
            <a:off x="6931218" y="3416389"/>
            <a:ext cx="0" cy="828453"/>
          </a:xfrm>
          <a:prstGeom prst="straightConnector1">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5D9858F5-CE5A-55B0-0DE0-F28BB315DD1B}"/>
              </a:ext>
            </a:extLst>
          </p:cNvPr>
          <p:cNvCxnSpPr>
            <a:cxnSpLocks/>
          </p:cNvCxnSpPr>
          <p:nvPr/>
        </p:nvCxnSpPr>
        <p:spPr>
          <a:xfrm flipV="1">
            <a:off x="3135374" y="4645989"/>
            <a:ext cx="1365140" cy="1163791"/>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E8F46F2-665B-C91C-5CE2-E8AD82A550B4}"/>
              </a:ext>
            </a:extLst>
          </p:cNvPr>
          <p:cNvCxnSpPr>
            <a:cxnSpLocks/>
          </p:cNvCxnSpPr>
          <p:nvPr/>
        </p:nvCxnSpPr>
        <p:spPr>
          <a:xfrm flipH="1" flipV="1">
            <a:off x="4909213" y="4649663"/>
            <a:ext cx="490" cy="1210199"/>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9E1230B3-09C6-290B-00E1-FEB5C3591EDD}"/>
              </a:ext>
            </a:extLst>
          </p:cNvPr>
          <p:cNvSpPr/>
          <p:nvPr/>
        </p:nvSpPr>
        <p:spPr>
          <a:xfrm>
            <a:off x="8554785" y="4246183"/>
            <a:ext cx="808411" cy="389775"/>
          </a:xfrm>
          <a:prstGeom prst="rect">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sz="1333" i="1" dirty="0">
                <a:solidFill>
                  <a:schemeClr val="tx1"/>
                </a:solidFill>
                <a:latin typeface="Arial" panose="020B0604020202020204" pitchFamily="34" charset="0"/>
                <a:cs typeface="Arial" panose="020B0604020202020204" pitchFamily="34" charset="0"/>
              </a:rPr>
              <a:t>Ν</a:t>
            </a:r>
            <a:r>
              <a:rPr lang="en-US" sz="1333" baseline="-25000" dirty="0">
                <a:solidFill>
                  <a:schemeClr val="tx1"/>
                </a:solidFill>
                <a:latin typeface="Arial" panose="020B0604020202020204" pitchFamily="34" charset="0"/>
                <a:cs typeface="Arial" panose="020B0604020202020204" pitchFamily="34" charset="0"/>
              </a:rPr>
              <a:t>area</a:t>
            </a:r>
            <a:endParaRPr lang="en-US" sz="1333" i="1" dirty="0">
              <a:solidFill>
                <a:schemeClr val="tx1"/>
              </a:solidFill>
              <a:latin typeface="Arial" panose="020B0604020202020204" pitchFamily="34" charset="0"/>
              <a:cs typeface="Arial" panose="020B0604020202020204" pitchFamily="34" charset="0"/>
            </a:endParaRPr>
          </a:p>
        </p:txBody>
      </p:sp>
      <p:sp>
        <p:nvSpPr>
          <p:cNvPr id="25" name="Rectangle 24">
            <a:extLst>
              <a:ext uri="{FF2B5EF4-FFF2-40B4-BE49-F238E27FC236}">
                <a16:creationId xmlns:a16="http://schemas.microsoft.com/office/drawing/2014/main" id="{9C4D4CF5-54BE-E48A-2E6A-CA867C4450DB}"/>
              </a:ext>
            </a:extLst>
          </p:cNvPr>
          <p:cNvSpPr/>
          <p:nvPr/>
        </p:nvSpPr>
        <p:spPr>
          <a:xfrm>
            <a:off x="4505498" y="5462564"/>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dirty="0">
                <a:solidFill>
                  <a:schemeClr val="accent1">
                    <a:lumMod val="75000"/>
                  </a:schemeClr>
                </a:solidFill>
                <a:latin typeface="Arial" panose="020B0604020202020204" pitchFamily="34" charset="0"/>
                <a:cs typeface="Arial" panose="020B0604020202020204" pitchFamily="34" charset="0"/>
              </a:rPr>
              <a:t>C</a:t>
            </a:r>
            <a:r>
              <a:rPr lang="en-US" sz="1333" baseline="-25000" dirty="0">
                <a:solidFill>
                  <a:schemeClr val="accent1">
                    <a:lumMod val="75000"/>
                  </a:schemeClr>
                </a:solidFill>
                <a:latin typeface="Arial" panose="020B0604020202020204" pitchFamily="34" charset="0"/>
                <a:cs typeface="Arial" panose="020B0604020202020204" pitchFamily="34" charset="0"/>
              </a:rPr>
              <a:t>3</a:t>
            </a:r>
            <a:r>
              <a:rPr lang="en-US" sz="1333" dirty="0">
                <a:solidFill>
                  <a:schemeClr val="tx1"/>
                </a:solidFill>
                <a:latin typeface="Arial" panose="020B0604020202020204" pitchFamily="34" charset="0"/>
                <a:cs typeface="Arial" panose="020B0604020202020204" pitchFamily="34" charset="0"/>
              </a:rPr>
              <a:t>/</a:t>
            </a:r>
            <a:r>
              <a:rPr lang="en-US" sz="1333" dirty="0">
                <a:solidFill>
                  <a:srgbClr val="C00000"/>
                </a:solidFill>
                <a:latin typeface="Arial" panose="020B0604020202020204" pitchFamily="34" charset="0"/>
                <a:cs typeface="Arial" panose="020B0604020202020204" pitchFamily="34" charset="0"/>
              </a:rPr>
              <a:t>C</a:t>
            </a:r>
            <a:r>
              <a:rPr lang="en-US" sz="1333" baseline="-25000" dirty="0">
                <a:solidFill>
                  <a:srgbClr val="C00000"/>
                </a:solidFill>
                <a:latin typeface="Arial" panose="020B0604020202020204" pitchFamily="34" charset="0"/>
                <a:cs typeface="Arial" panose="020B0604020202020204" pitchFamily="34" charset="0"/>
              </a:rPr>
              <a:t>4</a:t>
            </a:r>
            <a:endParaRPr lang="en-US" sz="1333" dirty="0">
              <a:solidFill>
                <a:srgbClr val="C00000"/>
              </a:solidFill>
              <a:latin typeface="Arial" panose="020B0604020202020204" pitchFamily="34" charset="0"/>
              <a:cs typeface="Arial" panose="020B0604020202020204" pitchFamily="34" charset="0"/>
            </a:endParaRPr>
          </a:p>
        </p:txBody>
      </p:sp>
      <p:sp>
        <p:nvSpPr>
          <p:cNvPr id="26" name="Rectangle 25">
            <a:extLst>
              <a:ext uri="{FF2B5EF4-FFF2-40B4-BE49-F238E27FC236}">
                <a16:creationId xmlns:a16="http://schemas.microsoft.com/office/drawing/2014/main" id="{DE02BCBC-110D-FEA8-53C9-247412385B8C}"/>
              </a:ext>
            </a:extLst>
          </p:cNvPr>
          <p:cNvSpPr/>
          <p:nvPr/>
        </p:nvSpPr>
        <p:spPr>
          <a:xfrm>
            <a:off x="8557080" y="5463974"/>
            <a:ext cx="808411" cy="389775"/>
          </a:xfrm>
          <a:prstGeom prst="rect">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M</a:t>
            </a:r>
            <a:r>
              <a:rPr lang="en-US" sz="1333" baseline="-25000" dirty="0">
                <a:solidFill>
                  <a:schemeClr val="tx1"/>
                </a:solidFill>
                <a:latin typeface="Arial" panose="020B0604020202020204" pitchFamily="34" charset="0"/>
                <a:cs typeface="Arial" panose="020B0604020202020204" pitchFamily="34" charset="0"/>
              </a:rPr>
              <a:t>area</a:t>
            </a:r>
            <a:endParaRPr lang="en-US" sz="1333" i="1" dirty="0">
              <a:solidFill>
                <a:schemeClr val="tx1"/>
              </a:solidFill>
              <a:latin typeface="Arial" panose="020B0604020202020204" pitchFamily="34" charset="0"/>
              <a:cs typeface="Arial" panose="020B0604020202020204" pitchFamily="34" charset="0"/>
            </a:endParaRPr>
          </a:p>
        </p:txBody>
      </p:sp>
      <p:sp>
        <p:nvSpPr>
          <p:cNvPr id="27" name="Rectangle 26">
            <a:extLst>
              <a:ext uri="{FF2B5EF4-FFF2-40B4-BE49-F238E27FC236}">
                <a16:creationId xmlns:a16="http://schemas.microsoft.com/office/drawing/2014/main" id="{59CD9D92-5B34-7040-51AC-D581D199A303}"/>
              </a:ext>
            </a:extLst>
          </p:cNvPr>
          <p:cNvSpPr/>
          <p:nvPr/>
        </p:nvSpPr>
        <p:spPr>
          <a:xfrm>
            <a:off x="8554785" y="3031752"/>
            <a:ext cx="808411" cy="389775"/>
          </a:xfrm>
          <a:prstGeom prst="rect">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N</a:t>
            </a:r>
            <a:r>
              <a:rPr lang="en-US" sz="1333" baseline="-25000" dirty="0">
                <a:solidFill>
                  <a:schemeClr val="tx1"/>
                </a:solidFill>
                <a:latin typeface="Arial" panose="020B0604020202020204" pitchFamily="34" charset="0"/>
                <a:cs typeface="Arial" panose="020B0604020202020204" pitchFamily="34" charset="0"/>
              </a:rPr>
              <a:t>mass</a:t>
            </a:r>
            <a:endParaRPr lang="en-US" sz="1333" i="1" dirty="0">
              <a:solidFill>
                <a:schemeClr val="tx1"/>
              </a:solidFill>
              <a:latin typeface="Arial" panose="020B0604020202020204" pitchFamily="34" charset="0"/>
              <a:cs typeface="Arial" panose="020B0604020202020204" pitchFamily="34" charset="0"/>
            </a:endParaRPr>
          </a:p>
        </p:txBody>
      </p:sp>
      <p:sp>
        <p:nvSpPr>
          <p:cNvPr id="28" name="Rectangle 27">
            <a:extLst>
              <a:ext uri="{FF2B5EF4-FFF2-40B4-BE49-F238E27FC236}">
                <a16:creationId xmlns:a16="http://schemas.microsoft.com/office/drawing/2014/main" id="{5377A0E4-E5C3-E4D8-84E4-683B487DD15E}"/>
              </a:ext>
            </a:extLst>
          </p:cNvPr>
          <p:cNvSpPr/>
          <p:nvPr/>
        </p:nvSpPr>
        <p:spPr>
          <a:xfrm>
            <a:off x="6527012" y="3034137"/>
            <a:ext cx="808411" cy="389775"/>
          </a:xfrm>
          <a:prstGeom prst="rect">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VPD</a:t>
            </a:r>
            <a:r>
              <a:rPr lang="en-US" sz="1333" baseline="-25000" dirty="0">
                <a:solidFill>
                  <a:schemeClr val="tx1"/>
                </a:solidFill>
                <a:latin typeface="Arial" panose="020B0604020202020204" pitchFamily="34" charset="0"/>
                <a:cs typeface="Arial" panose="020B0604020202020204" pitchFamily="34" charset="0"/>
              </a:rPr>
              <a:t>4</a:t>
            </a:r>
            <a:endParaRPr lang="en-US" sz="1333" dirty="0">
              <a:solidFill>
                <a:schemeClr val="tx1"/>
              </a:solidFill>
              <a:latin typeface="Arial" panose="020B0604020202020204" pitchFamily="34" charset="0"/>
              <a:cs typeface="Arial" panose="020B0604020202020204" pitchFamily="34" charset="0"/>
            </a:endParaRPr>
          </a:p>
        </p:txBody>
      </p:sp>
      <p:cxnSp>
        <p:nvCxnSpPr>
          <p:cNvPr id="29" name="Straight Arrow Connector 28">
            <a:extLst>
              <a:ext uri="{FF2B5EF4-FFF2-40B4-BE49-F238E27FC236}">
                <a16:creationId xmlns:a16="http://schemas.microsoft.com/office/drawing/2014/main" id="{5D629E5E-5CF5-3205-A578-37C041776295}"/>
              </a:ext>
            </a:extLst>
          </p:cNvPr>
          <p:cNvCxnSpPr>
            <a:cxnSpLocks/>
          </p:cNvCxnSpPr>
          <p:nvPr/>
        </p:nvCxnSpPr>
        <p:spPr>
          <a:xfrm flipV="1">
            <a:off x="7208796" y="3234163"/>
            <a:ext cx="1338466" cy="1118667"/>
          </a:xfrm>
          <a:prstGeom prst="straightConnector1">
            <a:avLst/>
          </a:prstGeom>
          <a:ln w="38100">
            <a:solidFill>
              <a:schemeClr val="bg1">
                <a:lumMod val="6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7D99607F-569A-B218-DD4F-398A0D74602C}"/>
              </a:ext>
            </a:extLst>
          </p:cNvPr>
          <p:cNvCxnSpPr>
            <a:cxnSpLocks/>
          </p:cNvCxnSpPr>
          <p:nvPr/>
        </p:nvCxnSpPr>
        <p:spPr>
          <a:xfrm>
            <a:off x="3278645" y="3224132"/>
            <a:ext cx="1221348" cy="1019543"/>
          </a:xfrm>
          <a:prstGeom prst="straightConnector1">
            <a:avLst/>
          </a:prstGeom>
          <a:ln w="38100">
            <a:solidFill>
              <a:schemeClr val="accent1">
                <a:lumMod val="7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852413D7-40DD-339D-3539-C663503301D4}"/>
              </a:ext>
            </a:extLst>
          </p:cNvPr>
          <p:cNvCxnSpPr>
            <a:cxnSpLocks/>
          </p:cNvCxnSpPr>
          <p:nvPr/>
        </p:nvCxnSpPr>
        <p:spPr>
          <a:xfrm>
            <a:off x="4905336" y="3424417"/>
            <a:ext cx="3877" cy="820424"/>
          </a:xfrm>
          <a:prstGeom prst="straightConnector1">
            <a:avLst/>
          </a:prstGeom>
          <a:ln w="38100">
            <a:solidFill>
              <a:srgbClr val="C00000"/>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CBC7EAD7-F6DB-305D-E973-FD23D4D5A707}"/>
              </a:ext>
            </a:extLst>
          </p:cNvPr>
          <p:cNvSpPr/>
          <p:nvPr/>
        </p:nvSpPr>
        <p:spPr>
          <a:xfrm>
            <a:off x="4505008" y="4252364"/>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sz="1333" i="1" dirty="0">
                <a:solidFill>
                  <a:schemeClr val="tx1"/>
                </a:solidFill>
                <a:latin typeface="Arial" panose="020B0604020202020204" pitchFamily="34" charset="0"/>
                <a:cs typeface="Arial" panose="020B0604020202020204" pitchFamily="34" charset="0"/>
              </a:rPr>
              <a:t>β</a:t>
            </a:r>
            <a:endParaRPr lang="en-US" sz="1333" i="1" dirty="0">
              <a:solidFill>
                <a:schemeClr val="tx1"/>
              </a:solidFill>
              <a:latin typeface="Arial" panose="020B0604020202020204" pitchFamily="34" charset="0"/>
              <a:cs typeface="Arial" panose="020B0604020202020204" pitchFamily="34" charset="0"/>
            </a:endParaRPr>
          </a:p>
        </p:txBody>
      </p:sp>
      <p:sp>
        <p:nvSpPr>
          <p:cNvPr id="34" name="Rectangle 33">
            <a:extLst>
              <a:ext uri="{FF2B5EF4-FFF2-40B4-BE49-F238E27FC236}">
                <a16:creationId xmlns:a16="http://schemas.microsoft.com/office/drawing/2014/main" id="{6862D273-0CBE-6BCB-A69B-7F0418F887D3}"/>
              </a:ext>
            </a:extLst>
          </p:cNvPr>
          <p:cNvSpPr/>
          <p:nvPr/>
        </p:nvSpPr>
        <p:spPr>
          <a:xfrm>
            <a:off x="6527012" y="4252365"/>
            <a:ext cx="808411" cy="389775"/>
          </a:xfrm>
          <a:prstGeom prst="rect">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C</a:t>
            </a:r>
            <a:r>
              <a:rPr lang="en-US" sz="1333" baseline="-25000" dirty="0">
                <a:solidFill>
                  <a:schemeClr val="tx1"/>
                </a:solidFill>
                <a:latin typeface="Arial" panose="020B0604020202020204" pitchFamily="34" charset="0"/>
                <a:cs typeface="Arial" panose="020B0604020202020204" pitchFamily="34" charset="0"/>
              </a:rPr>
              <a:t>i</a:t>
            </a:r>
            <a:r>
              <a:rPr lang="en-US" sz="1333" i="1" dirty="0">
                <a:solidFill>
                  <a:schemeClr val="tx1"/>
                </a:solidFill>
                <a:latin typeface="Arial" panose="020B0604020202020204" pitchFamily="34" charset="0"/>
                <a:cs typeface="Arial" panose="020B0604020202020204" pitchFamily="34" charset="0"/>
              </a:rPr>
              <a:t>:C</a:t>
            </a:r>
            <a:r>
              <a:rPr lang="en-US" sz="1333" baseline="-25000" dirty="0">
                <a:solidFill>
                  <a:schemeClr val="tx1"/>
                </a:solidFill>
                <a:latin typeface="Arial" panose="020B0604020202020204" pitchFamily="34" charset="0"/>
                <a:cs typeface="Arial" panose="020B0604020202020204" pitchFamily="34" charset="0"/>
              </a:rPr>
              <a:t>a</a:t>
            </a:r>
          </a:p>
        </p:txBody>
      </p:sp>
      <p:cxnSp>
        <p:nvCxnSpPr>
          <p:cNvPr id="35" name="Elbow Connector 34">
            <a:extLst>
              <a:ext uri="{FF2B5EF4-FFF2-40B4-BE49-F238E27FC236}">
                <a16:creationId xmlns:a16="http://schemas.microsoft.com/office/drawing/2014/main" id="{AEB116BA-7CB3-3BEE-04E9-463EE6F6B4A2}"/>
              </a:ext>
            </a:extLst>
          </p:cNvPr>
          <p:cNvCxnSpPr>
            <a:cxnSpLocks/>
          </p:cNvCxnSpPr>
          <p:nvPr/>
        </p:nvCxnSpPr>
        <p:spPr>
          <a:xfrm rot="16200000" flipH="1">
            <a:off x="5920370" y="2815342"/>
            <a:ext cx="5643" cy="6081831"/>
          </a:xfrm>
          <a:prstGeom prst="bentConnector3">
            <a:avLst>
              <a:gd name="adj1" fmla="val 7743488"/>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Elbow Connector 35">
            <a:extLst>
              <a:ext uri="{FF2B5EF4-FFF2-40B4-BE49-F238E27FC236}">
                <a16:creationId xmlns:a16="http://schemas.microsoft.com/office/drawing/2014/main" id="{8126DF44-8AFE-C7AB-AD5B-8F17986AF541}"/>
              </a:ext>
            </a:extLst>
          </p:cNvPr>
          <p:cNvCxnSpPr>
            <a:cxnSpLocks/>
          </p:cNvCxnSpPr>
          <p:nvPr/>
        </p:nvCxnSpPr>
        <p:spPr>
          <a:xfrm rot="10800000" flipH="1">
            <a:off x="2773076" y="3024228"/>
            <a:ext cx="6483741" cy="2627110"/>
          </a:xfrm>
          <a:prstGeom prst="bentConnector4">
            <a:avLst>
              <a:gd name="adj1" fmla="val -9886"/>
              <a:gd name="adj2" fmla="val 123721"/>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Elbow Connector 36">
            <a:extLst>
              <a:ext uri="{FF2B5EF4-FFF2-40B4-BE49-F238E27FC236}">
                <a16:creationId xmlns:a16="http://schemas.microsoft.com/office/drawing/2014/main" id="{C31BA041-1E08-7139-4A9B-C3634AD4DA05}"/>
              </a:ext>
            </a:extLst>
          </p:cNvPr>
          <p:cNvCxnSpPr>
            <a:cxnSpLocks/>
          </p:cNvCxnSpPr>
          <p:nvPr/>
        </p:nvCxnSpPr>
        <p:spPr>
          <a:xfrm rot="5400000" flipH="1" flipV="1">
            <a:off x="6926957" y="1005116"/>
            <a:ext cx="10413" cy="4053654"/>
          </a:xfrm>
          <a:prstGeom prst="bentConnector3">
            <a:avLst>
              <a:gd name="adj1" fmla="val 3608240"/>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40A35C05-959C-07BF-692E-C7DDB55BBD81}"/>
              </a:ext>
            </a:extLst>
          </p:cNvPr>
          <p:cNvSpPr/>
          <p:nvPr/>
        </p:nvSpPr>
        <p:spPr>
          <a:xfrm>
            <a:off x="2475249" y="5463974"/>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Soil N</a:t>
            </a:r>
            <a:endParaRPr lang="en-US" sz="1333" dirty="0">
              <a:solidFill>
                <a:schemeClr val="tx1"/>
              </a:solidFill>
              <a:latin typeface="Arial" panose="020B0604020202020204" pitchFamily="34" charset="0"/>
              <a:cs typeface="Arial" panose="020B0604020202020204" pitchFamily="34" charset="0"/>
            </a:endParaRPr>
          </a:p>
        </p:txBody>
      </p:sp>
      <p:sp>
        <p:nvSpPr>
          <p:cNvPr id="39" name="Rectangle 38">
            <a:extLst>
              <a:ext uri="{FF2B5EF4-FFF2-40B4-BE49-F238E27FC236}">
                <a16:creationId xmlns:a16="http://schemas.microsoft.com/office/drawing/2014/main" id="{808EB2FD-9A15-9773-8A4E-A16BDFE6D5DE}"/>
              </a:ext>
            </a:extLst>
          </p:cNvPr>
          <p:cNvSpPr/>
          <p:nvPr/>
        </p:nvSpPr>
        <p:spPr>
          <a:xfrm>
            <a:off x="4501131" y="3042165"/>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N</a:t>
            </a:r>
            <a:r>
              <a:rPr lang="en-US" sz="1333" baseline="-25000" dirty="0">
                <a:solidFill>
                  <a:schemeClr val="tx1"/>
                </a:solidFill>
                <a:latin typeface="Arial" panose="020B0604020202020204" pitchFamily="34" charset="0"/>
                <a:cs typeface="Arial" panose="020B0604020202020204" pitchFamily="34" charset="0"/>
              </a:rPr>
              <a:t>fixer</a:t>
            </a:r>
            <a:endParaRPr lang="en-US" sz="1333" i="1" dirty="0">
              <a:solidFill>
                <a:schemeClr val="tx1"/>
              </a:solidFill>
              <a:latin typeface="Arial" panose="020B0604020202020204" pitchFamily="34" charset="0"/>
              <a:cs typeface="Arial" panose="020B0604020202020204" pitchFamily="34" charset="0"/>
            </a:endParaRPr>
          </a:p>
        </p:txBody>
      </p:sp>
      <p:sp>
        <p:nvSpPr>
          <p:cNvPr id="40" name="Rectangle 39">
            <a:extLst>
              <a:ext uri="{FF2B5EF4-FFF2-40B4-BE49-F238E27FC236}">
                <a16:creationId xmlns:a16="http://schemas.microsoft.com/office/drawing/2014/main" id="{50831038-66EA-B836-A53F-E2400369772D}"/>
              </a:ext>
            </a:extLst>
          </p:cNvPr>
          <p:cNvSpPr/>
          <p:nvPr/>
        </p:nvSpPr>
        <p:spPr>
          <a:xfrm>
            <a:off x="2475249" y="3031752"/>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SM</a:t>
            </a:r>
            <a:r>
              <a:rPr lang="en-US" sz="1333" baseline="-25000" dirty="0">
                <a:solidFill>
                  <a:schemeClr val="tx1"/>
                </a:solidFill>
                <a:latin typeface="Arial" panose="020B0604020202020204" pitchFamily="34" charset="0"/>
                <a:cs typeface="Arial" panose="020B0604020202020204" pitchFamily="34" charset="0"/>
              </a:rPr>
              <a:t>90</a:t>
            </a:r>
            <a:endParaRPr lang="en-US" sz="1333" dirty="0">
              <a:solidFill>
                <a:schemeClr val="tx1"/>
              </a:solidFill>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3D1C12BA-C782-AA08-1829-816E1941668B}"/>
              </a:ext>
            </a:extLst>
          </p:cNvPr>
          <p:cNvSpPr txBox="1"/>
          <p:nvPr/>
        </p:nvSpPr>
        <p:spPr>
          <a:xfrm>
            <a:off x="6600" y="6283521"/>
            <a:ext cx="992579" cy="369332"/>
          </a:xfrm>
          <a:prstGeom prst="rect">
            <a:avLst/>
          </a:prstGeom>
          <a:noFill/>
        </p:spPr>
        <p:txBody>
          <a:bodyPr wrap="none" rtlCol="0">
            <a:spAutoFit/>
          </a:bodyPr>
          <a:lstStyle/>
          <a:p>
            <a:r>
              <a:rPr lang="en-US" dirty="0">
                <a:solidFill>
                  <a:schemeClr val="accent1">
                    <a:lumMod val="75000"/>
                  </a:schemeClr>
                </a:solidFill>
                <a:latin typeface="Arial" panose="020B0604020202020204" pitchFamily="34" charset="0"/>
                <a:cs typeface="Arial" panose="020B0604020202020204" pitchFamily="34" charset="0"/>
              </a:rPr>
              <a:t>Positive</a:t>
            </a:r>
          </a:p>
        </p:txBody>
      </p:sp>
      <p:sp>
        <p:nvSpPr>
          <p:cNvPr id="5" name="TextBox 4">
            <a:extLst>
              <a:ext uri="{FF2B5EF4-FFF2-40B4-BE49-F238E27FC236}">
                <a16:creationId xmlns:a16="http://schemas.microsoft.com/office/drawing/2014/main" id="{C1D94228-787B-CBDA-6557-CB8046E43A2D}"/>
              </a:ext>
            </a:extLst>
          </p:cNvPr>
          <p:cNvSpPr txBox="1"/>
          <p:nvPr/>
        </p:nvSpPr>
        <p:spPr>
          <a:xfrm>
            <a:off x="-8709" y="6536809"/>
            <a:ext cx="1095172" cy="369332"/>
          </a:xfrm>
          <a:prstGeom prst="rect">
            <a:avLst/>
          </a:prstGeom>
          <a:noFill/>
        </p:spPr>
        <p:txBody>
          <a:bodyPr wrap="none" rtlCol="0">
            <a:spAutoFit/>
          </a:bodyPr>
          <a:lstStyle/>
          <a:p>
            <a:r>
              <a:rPr lang="en-US" dirty="0">
                <a:solidFill>
                  <a:srgbClr val="C00000"/>
                </a:solidFill>
                <a:latin typeface="Arial" panose="020B0604020202020204" pitchFamily="34" charset="0"/>
                <a:cs typeface="Arial" panose="020B0604020202020204" pitchFamily="34" charset="0"/>
              </a:rPr>
              <a:t>Negative</a:t>
            </a:r>
          </a:p>
        </p:txBody>
      </p:sp>
    </p:spTree>
    <p:extLst>
      <p:ext uri="{BB962C8B-B14F-4D97-AF65-F5344CB8AC3E}">
        <p14:creationId xmlns:p14="http://schemas.microsoft.com/office/powerpoint/2010/main" val="36095920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67E743-9734-62B8-0B50-EACB68E08DFD}"/>
              </a:ext>
            </a:extLst>
          </p:cNvPr>
          <p:cNvSpPr>
            <a:spLocks noGrp="1"/>
          </p:cNvSpPr>
          <p:nvPr>
            <p:ph type="title"/>
          </p:nvPr>
        </p:nvSpPr>
        <p:spPr/>
        <p:txBody>
          <a:bodyPr>
            <a:normAutofit/>
          </a:bodyPr>
          <a:lstStyle/>
          <a:p>
            <a:r>
              <a:rPr lang="en-US" dirty="0"/>
              <a:t>Leaf </a:t>
            </a:r>
            <a:r>
              <a:rPr lang="en-US" i="1" dirty="0"/>
              <a:t>C</a:t>
            </a:r>
            <a:r>
              <a:rPr lang="en-US" baseline="-25000" dirty="0"/>
              <a:t>i</a:t>
            </a:r>
            <a:r>
              <a:rPr lang="en-US" dirty="0"/>
              <a:t>:</a:t>
            </a:r>
            <a:r>
              <a:rPr lang="en-US" i="1" dirty="0"/>
              <a:t>C</a:t>
            </a:r>
            <a:r>
              <a:rPr lang="en-US" baseline="-25000" dirty="0"/>
              <a:t>a</a:t>
            </a:r>
            <a:r>
              <a:rPr lang="en-US" dirty="0"/>
              <a:t> will be modified by costs of resource use and aboveground climate</a:t>
            </a:r>
          </a:p>
        </p:txBody>
      </p:sp>
      <p:sp>
        <p:nvSpPr>
          <p:cNvPr id="4" name="Slide Number Placeholder 3">
            <a:extLst>
              <a:ext uri="{FF2B5EF4-FFF2-40B4-BE49-F238E27FC236}">
                <a16:creationId xmlns:a16="http://schemas.microsoft.com/office/drawing/2014/main" id="{04B8A294-625A-79DD-72F3-E69F26391535}"/>
              </a:ext>
            </a:extLst>
          </p:cNvPr>
          <p:cNvSpPr>
            <a:spLocks noGrp="1"/>
          </p:cNvSpPr>
          <p:nvPr>
            <p:ph type="sldNum" sz="quarter" idx="12"/>
          </p:nvPr>
        </p:nvSpPr>
        <p:spPr/>
        <p:txBody>
          <a:bodyPr/>
          <a:lstStyle/>
          <a:p>
            <a:fld id="{CE250C90-A217-6949-8BD2-2F5146168076}" type="slidenum">
              <a:rPr lang="en-US" smtClean="0"/>
              <a:pPr/>
              <a:t>14</a:t>
            </a:fld>
            <a:endParaRPr lang="en-US" sz="2000"/>
          </a:p>
        </p:txBody>
      </p:sp>
      <p:cxnSp>
        <p:nvCxnSpPr>
          <p:cNvPr id="9" name="Straight Arrow Connector 8">
            <a:extLst>
              <a:ext uri="{FF2B5EF4-FFF2-40B4-BE49-F238E27FC236}">
                <a16:creationId xmlns:a16="http://schemas.microsoft.com/office/drawing/2014/main" id="{AC310B8B-1607-8FA4-1870-6AB79C342DD4}"/>
              </a:ext>
            </a:extLst>
          </p:cNvPr>
          <p:cNvCxnSpPr>
            <a:cxnSpLocks/>
          </p:cNvCxnSpPr>
          <p:nvPr/>
        </p:nvCxnSpPr>
        <p:spPr>
          <a:xfrm flipH="1" flipV="1">
            <a:off x="8958991" y="4643482"/>
            <a:ext cx="2295" cy="828016"/>
          </a:xfrm>
          <a:prstGeom prst="straightConnector1">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2B569B27-1F0E-AAD9-67D3-A7D0ABCEFCC8}"/>
              </a:ext>
            </a:extLst>
          </p:cNvPr>
          <p:cNvSpPr/>
          <p:nvPr/>
        </p:nvSpPr>
        <p:spPr>
          <a:xfrm>
            <a:off x="4811774" y="3813422"/>
            <a:ext cx="70504" cy="1001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73"/>
          </a:p>
        </p:txBody>
      </p:sp>
      <p:cxnSp>
        <p:nvCxnSpPr>
          <p:cNvPr id="16" name="Straight Arrow Connector 15">
            <a:extLst>
              <a:ext uri="{FF2B5EF4-FFF2-40B4-BE49-F238E27FC236}">
                <a16:creationId xmlns:a16="http://schemas.microsoft.com/office/drawing/2014/main" id="{0FE1E557-050A-D579-B3D5-D26106AEAF4C}"/>
              </a:ext>
            </a:extLst>
          </p:cNvPr>
          <p:cNvCxnSpPr>
            <a:cxnSpLocks/>
          </p:cNvCxnSpPr>
          <p:nvPr/>
        </p:nvCxnSpPr>
        <p:spPr>
          <a:xfrm>
            <a:off x="8958991" y="3414003"/>
            <a:ext cx="0" cy="824656"/>
          </a:xfrm>
          <a:prstGeom prst="straightConnector1">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E82906BC-17E7-DE7D-E56C-C4FB66445440}"/>
              </a:ext>
            </a:extLst>
          </p:cNvPr>
          <p:cNvCxnSpPr>
            <a:cxnSpLocks/>
          </p:cNvCxnSpPr>
          <p:nvPr/>
        </p:nvCxnSpPr>
        <p:spPr>
          <a:xfrm>
            <a:off x="7108622" y="4452480"/>
            <a:ext cx="1438427" cy="1201366"/>
          </a:xfrm>
          <a:prstGeom prst="straightConnector1">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Elbow Connector 17">
            <a:extLst>
              <a:ext uri="{FF2B5EF4-FFF2-40B4-BE49-F238E27FC236}">
                <a16:creationId xmlns:a16="http://schemas.microsoft.com/office/drawing/2014/main" id="{858A5D1D-698E-1732-B017-3495DBC6F0E6}"/>
              </a:ext>
            </a:extLst>
          </p:cNvPr>
          <p:cNvCxnSpPr>
            <a:cxnSpLocks/>
          </p:cNvCxnSpPr>
          <p:nvPr/>
        </p:nvCxnSpPr>
        <p:spPr>
          <a:xfrm flipH="1" flipV="1">
            <a:off x="9370719" y="3226640"/>
            <a:ext cx="2295" cy="2432222"/>
          </a:xfrm>
          <a:prstGeom prst="bentConnector3">
            <a:avLst>
              <a:gd name="adj1" fmla="val -18977996"/>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2BD2BEE6-6F06-A263-71AB-B33D1CFFED87}"/>
              </a:ext>
            </a:extLst>
          </p:cNvPr>
          <p:cNvCxnSpPr>
            <a:stCxn id="33" idx="3"/>
            <a:endCxn id="34" idx="1"/>
          </p:cNvCxnSpPr>
          <p:nvPr/>
        </p:nvCxnSpPr>
        <p:spPr>
          <a:xfrm>
            <a:off x="5313419" y="4447252"/>
            <a:ext cx="1213594" cy="1"/>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8BAAB08-A6C0-BBC4-550B-508598763C0A}"/>
              </a:ext>
            </a:extLst>
          </p:cNvPr>
          <p:cNvCxnSpPr>
            <a:cxnSpLocks/>
          </p:cNvCxnSpPr>
          <p:nvPr/>
        </p:nvCxnSpPr>
        <p:spPr>
          <a:xfrm>
            <a:off x="6931218" y="3416389"/>
            <a:ext cx="0" cy="828453"/>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5D9858F5-CE5A-55B0-0DE0-F28BB315DD1B}"/>
              </a:ext>
            </a:extLst>
          </p:cNvPr>
          <p:cNvCxnSpPr>
            <a:cxnSpLocks/>
          </p:cNvCxnSpPr>
          <p:nvPr/>
        </p:nvCxnSpPr>
        <p:spPr>
          <a:xfrm flipV="1">
            <a:off x="3135374" y="4645989"/>
            <a:ext cx="1365140" cy="1163791"/>
          </a:xfrm>
          <a:prstGeom prst="straightConnector1">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E8F46F2-665B-C91C-5CE2-E8AD82A550B4}"/>
              </a:ext>
            </a:extLst>
          </p:cNvPr>
          <p:cNvCxnSpPr>
            <a:cxnSpLocks/>
          </p:cNvCxnSpPr>
          <p:nvPr/>
        </p:nvCxnSpPr>
        <p:spPr>
          <a:xfrm flipH="1" flipV="1">
            <a:off x="4909213" y="4649663"/>
            <a:ext cx="490" cy="1210199"/>
          </a:xfrm>
          <a:prstGeom prst="straightConnector1">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EC9B095A-F4EF-2762-7EB3-9F57DE59C0AC}"/>
              </a:ext>
            </a:extLst>
          </p:cNvPr>
          <p:cNvCxnSpPr>
            <a:stCxn id="40" idx="2"/>
            <a:endCxn id="38" idx="0"/>
          </p:cNvCxnSpPr>
          <p:nvPr/>
        </p:nvCxnSpPr>
        <p:spPr>
          <a:xfrm>
            <a:off x="2879455" y="3421527"/>
            <a:ext cx="0" cy="2042447"/>
          </a:xfrm>
          <a:prstGeom prst="straightConnector1">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9E1230B3-09C6-290B-00E1-FEB5C3591EDD}"/>
              </a:ext>
            </a:extLst>
          </p:cNvPr>
          <p:cNvSpPr/>
          <p:nvPr/>
        </p:nvSpPr>
        <p:spPr>
          <a:xfrm>
            <a:off x="8554785" y="4246183"/>
            <a:ext cx="808411" cy="389775"/>
          </a:xfrm>
          <a:prstGeom prst="rect">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sz="1333" i="1" dirty="0">
                <a:solidFill>
                  <a:schemeClr val="tx1"/>
                </a:solidFill>
                <a:latin typeface="Arial" panose="020B0604020202020204" pitchFamily="34" charset="0"/>
                <a:cs typeface="Arial" panose="020B0604020202020204" pitchFamily="34" charset="0"/>
              </a:rPr>
              <a:t>Ν</a:t>
            </a:r>
            <a:r>
              <a:rPr lang="en-US" sz="1333" baseline="-25000" dirty="0">
                <a:solidFill>
                  <a:schemeClr val="tx1"/>
                </a:solidFill>
                <a:latin typeface="Arial" panose="020B0604020202020204" pitchFamily="34" charset="0"/>
                <a:cs typeface="Arial" panose="020B0604020202020204" pitchFamily="34" charset="0"/>
              </a:rPr>
              <a:t>area</a:t>
            </a:r>
            <a:endParaRPr lang="en-US" sz="1333" i="1" dirty="0">
              <a:solidFill>
                <a:schemeClr val="tx1"/>
              </a:solidFill>
              <a:latin typeface="Arial" panose="020B0604020202020204" pitchFamily="34" charset="0"/>
              <a:cs typeface="Arial" panose="020B0604020202020204" pitchFamily="34" charset="0"/>
            </a:endParaRPr>
          </a:p>
        </p:txBody>
      </p:sp>
      <p:sp>
        <p:nvSpPr>
          <p:cNvPr id="25" name="Rectangle 24">
            <a:extLst>
              <a:ext uri="{FF2B5EF4-FFF2-40B4-BE49-F238E27FC236}">
                <a16:creationId xmlns:a16="http://schemas.microsoft.com/office/drawing/2014/main" id="{9C4D4CF5-54BE-E48A-2E6A-CA867C4450DB}"/>
              </a:ext>
            </a:extLst>
          </p:cNvPr>
          <p:cNvSpPr/>
          <p:nvPr/>
        </p:nvSpPr>
        <p:spPr>
          <a:xfrm>
            <a:off x="4505498" y="5462564"/>
            <a:ext cx="808411" cy="389775"/>
          </a:xfrm>
          <a:prstGeom prst="rect">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dirty="0">
                <a:solidFill>
                  <a:schemeClr val="accent1">
                    <a:lumMod val="75000"/>
                  </a:schemeClr>
                </a:solidFill>
                <a:latin typeface="Arial" panose="020B0604020202020204" pitchFamily="34" charset="0"/>
                <a:cs typeface="Arial" panose="020B0604020202020204" pitchFamily="34" charset="0"/>
              </a:rPr>
              <a:t>C</a:t>
            </a:r>
            <a:r>
              <a:rPr lang="en-US" sz="1333" baseline="-25000" dirty="0">
                <a:solidFill>
                  <a:schemeClr val="accent1">
                    <a:lumMod val="75000"/>
                  </a:schemeClr>
                </a:solidFill>
                <a:latin typeface="Arial" panose="020B0604020202020204" pitchFamily="34" charset="0"/>
                <a:cs typeface="Arial" panose="020B0604020202020204" pitchFamily="34" charset="0"/>
              </a:rPr>
              <a:t>3</a:t>
            </a:r>
            <a:r>
              <a:rPr lang="en-US" sz="1333" dirty="0">
                <a:solidFill>
                  <a:schemeClr val="tx1"/>
                </a:solidFill>
                <a:latin typeface="Arial" panose="020B0604020202020204" pitchFamily="34" charset="0"/>
                <a:cs typeface="Arial" panose="020B0604020202020204" pitchFamily="34" charset="0"/>
              </a:rPr>
              <a:t>/</a:t>
            </a:r>
            <a:r>
              <a:rPr lang="en-US" sz="1333" dirty="0">
                <a:solidFill>
                  <a:srgbClr val="C00000"/>
                </a:solidFill>
                <a:latin typeface="Arial" panose="020B0604020202020204" pitchFamily="34" charset="0"/>
                <a:cs typeface="Arial" panose="020B0604020202020204" pitchFamily="34" charset="0"/>
              </a:rPr>
              <a:t>C</a:t>
            </a:r>
            <a:r>
              <a:rPr lang="en-US" sz="1333" baseline="-25000" dirty="0">
                <a:solidFill>
                  <a:srgbClr val="C00000"/>
                </a:solidFill>
                <a:latin typeface="Arial" panose="020B0604020202020204" pitchFamily="34" charset="0"/>
                <a:cs typeface="Arial" panose="020B0604020202020204" pitchFamily="34" charset="0"/>
              </a:rPr>
              <a:t>4</a:t>
            </a:r>
            <a:endParaRPr lang="en-US" sz="1333" dirty="0">
              <a:solidFill>
                <a:srgbClr val="C00000"/>
              </a:solidFill>
              <a:latin typeface="Arial" panose="020B0604020202020204" pitchFamily="34" charset="0"/>
              <a:cs typeface="Arial" panose="020B0604020202020204" pitchFamily="34" charset="0"/>
            </a:endParaRPr>
          </a:p>
        </p:txBody>
      </p:sp>
      <p:sp>
        <p:nvSpPr>
          <p:cNvPr id="26" name="Rectangle 25">
            <a:extLst>
              <a:ext uri="{FF2B5EF4-FFF2-40B4-BE49-F238E27FC236}">
                <a16:creationId xmlns:a16="http://schemas.microsoft.com/office/drawing/2014/main" id="{DE02BCBC-110D-FEA8-53C9-247412385B8C}"/>
              </a:ext>
            </a:extLst>
          </p:cNvPr>
          <p:cNvSpPr/>
          <p:nvPr/>
        </p:nvSpPr>
        <p:spPr>
          <a:xfrm>
            <a:off x="8557080" y="5463974"/>
            <a:ext cx="808411" cy="389775"/>
          </a:xfrm>
          <a:prstGeom prst="rect">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M</a:t>
            </a:r>
            <a:r>
              <a:rPr lang="en-US" sz="1333" baseline="-25000" dirty="0">
                <a:solidFill>
                  <a:schemeClr val="tx1"/>
                </a:solidFill>
                <a:latin typeface="Arial" panose="020B0604020202020204" pitchFamily="34" charset="0"/>
                <a:cs typeface="Arial" panose="020B0604020202020204" pitchFamily="34" charset="0"/>
              </a:rPr>
              <a:t>area</a:t>
            </a:r>
            <a:endParaRPr lang="en-US" sz="1333" i="1" dirty="0">
              <a:solidFill>
                <a:schemeClr val="tx1"/>
              </a:solidFill>
              <a:latin typeface="Arial" panose="020B0604020202020204" pitchFamily="34" charset="0"/>
              <a:cs typeface="Arial" panose="020B0604020202020204" pitchFamily="34" charset="0"/>
            </a:endParaRPr>
          </a:p>
        </p:txBody>
      </p:sp>
      <p:sp>
        <p:nvSpPr>
          <p:cNvPr id="27" name="Rectangle 26">
            <a:extLst>
              <a:ext uri="{FF2B5EF4-FFF2-40B4-BE49-F238E27FC236}">
                <a16:creationId xmlns:a16="http://schemas.microsoft.com/office/drawing/2014/main" id="{59CD9D92-5B34-7040-51AC-D581D199A303}"/>
              </a:ext>
            </a:extLst>
          </p:cNvPr>
          <p:cNvSpPr/>
          <p:nvPr/>
        </p:nvSpPr>
        <p:spPr>
          <a:xfrm>
            <a:off x="8554785" y="3031752"/>
            <a:ext cx="808411" cy="389775"/>
          </a:xfrm>
          <a:prstGeom prst="rect">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N</a:t>
            </a:r>
            <a:r>
              <a:rPr lang="en-US" sz="1333" baseline="-25000" dirty="0">
                <a:solidFill>
                  <a:schemeClr val="tx1"/>
                </a:solidFill>
                <a:latin typeface="Arial" panose="020B0604020202020204" pitchFamily="34" charset="0"/>
                <a:cs typeface="Arial" panose="020B0604020202020204" pitchFamily="34" charset="0"/>
              </a:rPr>
              <a:t>mass</a:t>
            </a:r>
            <a:endParaRPr lang="en-US" sz="1333" i="1" dirty="0">
              <a:solidFill>
                <a:schemeClr val="tx1"/>
              </a:solidFill>
              <a:latin typeface="Arial" panose="020B0604020202020204" pitchFamily="34" charset="0"/>
              <a:cs typeface="Arial" panose="020B0604020202020204" pitchFamily="34" charset="0"/>
            </a:endParaRPr>
          </a:p>
        </p:txBody>
      </p:sp>
      <p:sp>
        <p:nvSpPr>
          <p:cNvPr id="28" name="Rectangle 27">
            <a:extLst>
              <a:ext uri="{FF2B5EF4-FFF2-40B4-BE49-F238E27FC236}">
                <a16:creationId xmlns:a16="http://schemas.microsoft.com/office/drawing/2014/main" id="{5377A0E4-E5C3-E4D8-84E4-683B487DD15E}"/>
              </a:ext>
            </a:extLst>
          </p:cNvPr>
          <p:cNvSpPr/>
          <p:nvPr/>
        </p:nvSpPr>
        <p:spPr>
          <a:xfrm>
            <a:off x="6527012" y="3034137"/>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VPD</a:t>
            </a:r>
            <a:r>
              <a:rPr lang="en-US" sz="1333" baseline="-25000" dirty="0">
                <a:solidFill>
                  <a:schemeClr val="tx1"/>
                </a:solidFill>
                <a:latin typeface="Arial" panose="020B0604020202020204" pitchFamily="34" charset="0"/>
                <a:cs typeface="Arial" panose="020B0604020202020204" pitchFamily="34" charset="0"/>
              </a:rPr>
              <a:t>4</a:t>
            </a:r>
            <a:endParaRPr lang="en-US" sz="1333" dirty="0">
              <a:solidFill>
                <a:schemeClr val="tx1"/>
              </a:solidFill>
              <a:latin typeface="Arial" panose="020B0604020202020204" pitchFamily="34" charset="0"/>
              <a:cs typeface="Arial" panose="020B0604020202020204" pitchFamily="34" charset="0"/>
            </a:endParaRPr>
          </a:p>
        </p:txBody>
      </p:sp>
      <p:cxnSp>
        <p:nvCxnSpPr>
          <p:cNvPr id="29" name="Straight Arrow Connector 28">
            <a:extLst>
              <a:ext uri="{FF2B5EF4-FFF2-40B4-BE49-F238E27FC236}">
                <a16:creationId xmlns:a16="http://schemas.microsoft.com/office/drawing/2014/main" id="{5D629E5E-5CF5-3205-A578-37C041776295}"/>
              </a:ext>
            </a:extLst>
          </p:cNvPr>
          <p:cNvCxnSpPr>
            <a:cxnSpLocks/>
          </p:cNvCxnSpPr>
          <p:nvPr/>
        </p:nvCxnSpPr>
        <p:spPr>
          <a:xfrm flipV="1">
            <a:off x="7208796" y="3234163"/>
            <a:ext cx="1338466" cy="1118667"/>
          </a:xfrm>
          <a:prstGeom prst="straightConnector1">
            <a:avLst/>
          </a:prstGeom>
          <a:ln w="38100">
            <a:solidFill>
              <a:schemeClr val="bg1">
                <a:lumMod val="6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7D99607F-569A-B218-DD4F-398A0D74602C}"/>
              </a:ext>
            </a:extLst>
          </p:cNvPr>
          <p:cNvCxnSpPr>
            <a:cxnSpLocks/>
          </p:cNvCxnSpPr>
          <p:nvPr/>
        </p:nvCxnSpPr>
        <p:spPr>
          <a:xfrm>
            <a:off x="3278645" y="3224132"/>
            <a:ext cx="1221348" cy="1019543"/>
          </a:xfrm>
          <a:prstGeom prst="straightConnector1">
            <a:avLst/>
          </a:prstGeom>
          <a:ln w="38100">
            <a:solidFill>
              <a:schemeClr val="bg1">
                <a:lumMod val="6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852413D7-40DD-339D-3539-C663503301D4}"/>
              </a:ext>
            </a:extLst>
          </p:cNvPr>
          <p:cNvCxnSpPr>
            <a:cxnSpLocks/>
          </p:cNvCxnSpPr>
          <p:nvPr/>
        </p:nvCxnSpPr>
        <p:spPr>
          <a:xfrm>
            <a:off x="4905336" y="3424417"/>
            <a:ext cx="3877" cy="820424"/>
          </a:xfrm>
          <a:prstGeom prst="straightConnector1">
            <a:avLst/>
          </a:prstGeom>
          <a:ln w="38100">
            <a:solidFill>
              <a:schemeClr val="bg1">
                <a:lumMod val="6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CBC7EAD7-F6DB-305D-E973-FD23D4D5A707}"/>
              </a:ext>
            </a:extLst>
          </p:cNvPr>
          <p:cNvSpPr/>
          <p:nvPr/>
        </p:nvSpPr>
        <p:spPr>
          <a:xfrm>
            <a:off x="4505008" y="4252364"/>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sz="1333" i="1" dirty="0">
                <a:solidFill>
                  <a:schemeClr val="tx1"/>
                </a:solidFill>
                <a:latin typeface="Arial" panose="020B0604020202020204" pitchFamily="34" charset="0"/>
                <a:cs typeface="Arial" panose="020B0604020202020204" pitchFamily="34" charset="0"/>
              </a:rPr>
              <a:t>β</a:t>
            </a:r>
            <a:endParaRPr lang="en-US" sz="1333" i="1" dirty="0">
              <a:solidFill>
                <a:schemeClr val="tx1"/>
              </a:solidFill>
              <a:latin typeface="Arial" panose="020B0604020202020204" pitchFamily="34" charset="0"/>
              <a:cs typeface="Arial" panose="020B0604020202020204" pitchFamily="34" charset="0"/>
            </a:endParaRPr>
          </a:p>
        </p:txBody>
      </p:sp>
      <p:sp>
        <p:nvSpPr>
          <p:cNvPr id="34" name="Rectangle 33">
            <a:extLst>
              <a:ext uri="{FF2B5EF4-FFF2-40B4-BE49-F238E27FC236}">
                <a16:creationId xmlns:a16="http://schemas.microsoft.com/office/drawing/2014/main" id="{6862D273-0CBE-6BCB-A69B-7F0418F887D3}"/>
              </a:ext>
            </a:extLst>
          </p:cNvPr>
          <p:cNvSpPr/>
          <p:nvPr/>
        </p:nvSpPr>
        <p:spPr>
          <a:xfrm>
            <a:off x="6527012" y="4252365"/>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C</a:t>
            </a:r>
            <a:r>
              <a:rPr lang="en-US" sz="1333" baseline="-25000" dirty="0">
                <a:solidFill>
                  <a:schemeClr val="tx1"/>
                </a:solidFill>
                <a:latin typeface="Arial" panose="020B0604020202020204" pitchFamily="34" charset="0"/>
                <a:cs typeface="Arial" panose="020B0604020202020204" pitchFamily="34" charset="0"/>
              </a:rPr>
              <a:t>i</a:t>
            </a:r>
            <a:r>
              <a:rPr lang="en-US" sz="1333" i="1" dirty="0">
                <a:solidFill>
                  <a:schemeClr val="tx1"/>
                </a:solidFill>
                <a:latin typeface="Arial" panose="020B0604020202020204" pitchFamily="34" charset="0"/>
                <a:cs typeface="Arial" panose="020B0604020202020204" pitchFamily="34" charset="0"/>
              </a:rPr>
              <a:t>:C</a:t>
            </a:r>
            <a:r>
              <a:rPr lang="en-US" sz="1333" baseline="-25000" dirty="0">
                <a:solidFill>
                  <a:schemeClr val="tx1"/>
                </a:solidFill>
                <a:latin typeface="Arial" panose="020B0604020202020204" pitchFamily="34" charset="0"/>
                <a:cs typeface="Arial" panose="020B0604020202020204" pitchFamily="34" charset="0"/>
              </a:rPr>
              <a:t>a</a:t>
            </a:r>
          </a:p>
        </p:txBody>
      </p:sp>
      <p:cxnSp>
        <p:nvCxnSpPr>
          <p:cNvPr id="35" name="Elbow Connector 34">
            <a:extLst>
              <a:ext uri="{FF2B5EF4-FFF2-40B4-BE49-F238E27FC236}">
                <a16:creationId xmlns:a16="http://schemas.microsoft.com/office/drawing/2014/main" id="{AEB116BA-7CB3-3BEE-04E9-463EE6F6B4A2}"/>
              </a:ext>
            </a:extLst>
          </p:cNvPr>
          <p:cNvCxnSpPr>
            <a:cxnSpLocks/>
          </p:cNvCxnSpPr>
          <p:nvPr/>
        </p:nvCxnSpPr>
        <p:spPr>
          <a:xfrm rot="16200000" flipH="1">
            <a:off x="5920370" y="2815342"/>
            <a:ext cx="5643" cy="6081831"/>
          </a:xfrm>
          <a:prstGeom prst="bentConnector3">
            <a:avLst>
              <a:gd name="adj1" fmla="val 7743488"/>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Elbow Connector 35">
            <a:extLst>
              <a:ext uri="{FF2B5EF4-FFF2-40B4-BE49-F238E27FC236}">
                <a16:creationId xmlns:a16="http://schemas.microsoft.com/office/drawing/2014/main" id="{8126DF44-8AFE-C7AB-AD5B-8F17986AF541}"/>
              </a:ext>
            </a:extLst>
          </p:cNvPr>
          <p:cNvCxnSpPr>
            <a:cxnSpLocks/>
          </p:cNvCxnSpPr>
          <p:nvPr/>
        </p:nvCxnSpPr>
        <p:spPr>
          <a:xfrm rot="10800000" flipH="1">
            <a:off x="2773076" y="3024228"/>
            <a:ext cx="6483741" cy="2627110"/>
          </a:xfrm>
          <a:prstGeom prst="bentConnector4">
            <a:avLst>
              <a:gd name="adj1" fmla="val -9886"/>
              <a:gd name="adj2" fmla="val 123721"/>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Elbow Connector 36">
            <a:extLst>
              <a:ext uri="{FF2B5EF4-FFF2-40B4-BE49-F238E27FC236}">
                <a16:creationId xmlns:a16="http://schemas.microsoft.com/office/drawing/2014/main" id="{C31BA041-1E08-7139-4A9B-C3634AD4DA05}"/>
              </a:ext>
            </a:extLst>
          </p:cNvPr>
          <p:cNvCxnSpPr>
            <a:cxnSpLocks/>
          </p:cNvCxnSpPr>
          <p:nvPr/>
        </p:nvCxnSpPr>
        <p:spPr>
          <a:xfrm rot="5400000" flipH="1" flipV="1">
            <a:off x="6926957" y="1005116"/>
            <a:ext cx="10413" cy="4053654"/>
          </a:xfrm>
          <a:prstGeom prst="bentConnector3">
            <a:avLst>
              <a:gd name="adj1" fmla="val 3608240"/>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40A35C05-959C-07BF-692E-C7DDB55BBD81}"/>
              </a:ext>
            </a:extLst>
          </p:cNvPr>
          <p:cNvSpPr/>
          <p:nvPr/>
        </p:nvSpPr>
        <p:spPr>
          <a:xfrm>
            <a:off x="2475249" y="5463974"/>
            <a:ext cx="808411" cy="389775"/>
          </a:xfrm>
          <a:prstGeom prst="rect">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Soil N</a:t>
            </a:r>
            <a:endParaRPr lang="en-US" sz="1333" dirty="0">
              <a:solidFill>
                <a:schemeClr val="tx1"/>
              </a:solidFill>
              <a:latin typeface="Arial" panose="020B0604020202020204" pitchFamily="34" charset="0"/>
              <a:cs typeface="Arial" panose="020B0604020202020204" pitchFamily="34" charset="0"/>
            </a:endParaRPr>
          </a:p>
        </p:txBody>
      </p:sp>
      <p:sp>
        <p:nvSpPr>
          <p:cNvPr id="39" name="Rectangle 38">
            <a:extLst>
              <a:ext uri="{FF2B5EF4-FFF2-40B4-BE49-F238E27FC236}">
                <a16:creationId xmlns:a16="http://schemas.microsoft.com/office/drawing/2014/main" id="{808EB2FD-9A15-9773-8A4E-A16BDFE6D5DE}"/>
              </a:ext>
            </a:extLst>
          </p:cNvPr>
          <p:cNvSpPr/>
          <p:nvPr/>
        </p:nvSpPr>
        <p:spPr>
          <a:xfrm>
            <a:off x="4501131" y="3042165"/>
            <a:ext cx="808411" cy="389775"/>
          </a:xfrm>
          <a:prstGeom prst="rect">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N</a:t>
            </a:r>
            <a:r>
              <a:rPr lang="en-US" sz="1333" baseline="-25000" dirty="0">
                <a:solidFill>
                  <a:schemeClr val="tx1"/>
                </a:solidFill>
                <a:latin typeface="Arial" panose="020B0604020202020204" pitchFamily="34" charset="0"/>
                <a:cs typeface="Arial" panose="020B0604020202020204" pitchFamily="34" charset="0"/>
              </a:rPr>
              <a:t>fixer</a:t>
            </a:r>
            <a:endParaRPr lang="en-US" sz="1333" i="1" dirty="0">
              <a:solidFill>
                <a:schemeClr val="tx1"/>
              </a:solidFill>
              <a:latin typeface="Arial" panose="020B0604020202020204" pitchFamily="34" charset="0"/>
              <a:cs typeface="Arial" panose="020B0604020202020204" pitchFamily="34" charset="0"/>
            </a:endParaRPr>
          </a:p>
        </p:txBody>
      </p:sp>
      <p:sp>
        <p:nvSpPr>
          <p:cNvPr id="40" name="Rectangle 39">
            <a:extLst>
              <a:ext uri="{FF2B5EF4-FFF2-40B4-BE49-F238E27FC236}">
                <a16:creationId xmlns:a16="http://schemas.microsoft.com/office/drawing/2014/main" id="{50831038-66EA-B836-A53F-E2400369772D}"/>
              </a:ext>
            </a:extLst>
          </p:cNvPr>
          <p:cNvSpPr/>
          <p:nvPr/>
        </p:nvSpPr>
        <p:spPr>
          <a:xfrm>
            <a:off x="2475249" y="3031752"/>
            <a:ext cx="808411" cy="389775"/>
          </a:xfrm>
          <a:prstGeom prst="rect">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SM</a:t>
            </a:r>
            <a:r>
              <a:rPr lang="en-US" sz="1333" baseline="-25000" dirty="0">
                <a:solidFill>
                  <a:schemeClr val="tx1"/>
                </a:solidFill>
                <a:latin typeface="Arial" panose="020B0604020202020204" pitchFamily="34" charset="0"/>
                <a:cs typeface="Arial" panose="020B0604020202020204" pitchFamily="34" charset="0"/>
              </a:rPr>
              <a:t>90</a:t>
            </a:r>
            <a:endParaRPr lang="en-US" sz="1333" dirty="0">
              <a:solidFill>
                <a:schemeClr val="tx1"/>
              </a:solidFill>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13CD3020-C5C7-F345-DCB7-74BEAE672962}"/>
              </a:ext>
            </a:extLst>
          </p:cNvPr>
          <p:cNvSpPr txBox="1"/>
          <p:nvPr/>
        </p:nvSpPr>
        <p:spPr>
          <a:xfrm>
            <a:off x="6600" y="6283521"/>
            <a:ext cx="992579" cy="369332"/>
          </a:xfrm>
          <a:prstGeom prst="rect">
            <a:avLst/>
          </a:prstGeom>
          <a:noFill/>
        </p:spPr>
        <p:txBody>
          <a:bodyPr wrap="none" rtlCol="0">
            <a:spAutoFit/>
          </a:bodyPr>
          <a:lstStyle/>
          <a:p>
            <a:r>
              <a:rPr lang="en-US" dirty="0">
                <a:solidFill>
                  <a:schemeClr val="accent1">
                    <a:lumMod val="75000"/>
                  </a:schemeClr>
                </a:solidFill>
                <a:latin typeface="Arial" panose="020B0604020202020204" pitchFamily="34" charset="0"/>
                <a:cs typeface="Arial" panose="020B0604020202020204" pitchFamily="34" charset="0"/>
              </a:rPr>
              <a:t>Positive</a:t>
            </a:r>
          </a:p>
        </p:txBody>
      </p:sp>
      <p:sp>
        <p:nvSpPr>
          <p:cNvPr id="5" name="TextBox 4">
            <a:extLst>
              <a:ext uri="{FF2B5EF4-FFF2-40B4-BE49-F238E27FC236}">
                <a16:creationId xmlns:a16="http://schemas.microsoft.com/office/drawing/2014/main" id="{A88FCE2D-DDFF-41F5-A3EA-52AC22923638}"/>
              </a:ext>
            </a:extLst>
          </p:cNvPr>
          <p:cNvSpPr txBox="1"/>
          <p:nvPr/>
        </p:nvSpPr>
        <p:spPr>
          <a:xfrm>
            <a:off x="-8709" y="6536809"/>
            <a:ext cx="1095172" cy="369332"/>
          </a:xfrm>
          <a:prstGeom prst="rect">
            <a:avLst/>
          </a:prstGeom>
          <a:noFill/>
        </p:spPr>
        <p:txBody>
          <a:bodyPr wrap="none" rtlCol="0">
            <a:spAutoFit/>
          </a:bodyPr>
          <a:lstStyle/>
          <a:p>
            <a:r>
              <a:rPr lang="en-US" dirty="0">
                <a:solidFill>
                  <a:srgbClr val="C00000"/>
                </a:solidFill>
                <a:latin typeface="Arial" panose="020B0604020202020204" pitchFamily="34" charset="0"/>
                <a:cs typeface="Arial" panose="020B0604020202020204" pitchFamily="34" charset="0"/>
              </a:rPr>
              <a:t>Negative</a:t>
            </a:r>
          </a:p>
        </p:txBody>
      </p:sp>
    </p:spTree>
    <p:extLst>
      <p:ext uri="{BB962C8B-B14F-4D97-AF65-F5344CB8AC3E}">
        <p14:creationId xmlns:p14="http://schemas.microsoft.com/office/powerpoint/2010/main" val="34874240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67E743-9734-62B8-0B50-EACB68E08DFD}"/>
              </a:ext>
            </a:extLst>
          </p:cNvPr>
          <p:cNvSpPr>
            <a:spLocks noGrp="1"/>
          </p:cNvSpPr>
          <p:nvPr>
            <p:ph type="title"/>
          </p:nvPr>
        </p:nvSpPr>
        <p:spPr/>
        <p:txBody>
          <a:bodyPr/>
          <a:lstStyle/>
          <a:p>
            <a:r>
              <a:rPr lang="en-US" dirty="0"/>
              <a:t>Leaf nitrogen content will be </a:t>
            </a:r>
            <a:r>
              <a:rPr lang="en-US" b="1" dirty="0">
                <a:solidFill>
                  <a:srgbClr val="C00000"/>
                </a:solidFill>
              </a:rPr>
              <a:t>negatively</a:t>
            </a:r>
            <a:r>
              <a:rPr lang="en-US" dirty="0"/>
              <a:t> related to leaf </a:t>
            </a:r>
            <a:r>
              <a:rPr lang="en-US" i="1" dirty="0"/>
              <a:t>C</a:t>
            </a:r>
            <a:r>
              <a:rPr lang="en-US" baseline="-25000" dirty="0"/>
              <a:t>i</a:t>
            </a:r>
            <a:r>
              <a:rPr lang="en-US" dirty="0"/>
              <a:t>:</a:t>
            </a:r>
            <a:r>
              <a:rPr lang="en-US" i="1" dirty="0"/>
              <a:t>C</a:t>
            </a:r>
            <a:r>
              <a:rPr lang="en-US" baseline="-25000" dirty="0"/>
              <a:t>a</a:t>
            </a:r>
            <a:endParaRPr lang="en-US" dirty="0"/>
          </a:p>
        </p:txBody>
      </p:sp>
      <p:sp>
        <p:nvSpPr>
          <p:cNvPr id="4" name="Slide Number Placeholder 3">
            <a:extLst>
              <a:ext uri="{FF2B5EF4-FFF2-40B4-BE49-F238E27FC236}">
                <a16:creationId xmlns:a16="http://schemas.microsoft.com/office/drawing/2014/main" id="{04B8A294-625A-79DD-72F3-E69F26391535}"/>
              </a:ext>
            </a:extLst>
          </p:cNvPr>
          <p:cNvSpPr>
            <a:spLocks noGrp="1"/>
          </p:cNvSpPr>
          <p:nvPr>
            <p:ph type="sldNum" sz="quarter" idx="12"/>
          </p:nvPr>
        </p:nvSpPr>
        <p:spPr/>
        <p:txBody>
          <a:bodyPr/>
          <a:lstStyle/>
          <a:p>
            <a:fld id="{CE250C90-A217-6949-8BD2-2F5146168076}" type="slidenum">
              <a:rPr lang="en-US" smtClean="0"/>
              <a:pPr/>
              <a:t>15</a:t>
            </a:fld>
            <a:endParaRPr lang="en-US" sz="2000"/>
          </a:p>
        </p:txBody>
      </p:sp>
      <p:cxnSp>
        <p:nvCxnSpPr>
          <p:cNvPr id="3" name="Straight Arrow Connector 2">
            <a:extLst>
              <a:ext uri="{FF2B5EF4-FFF2-40B4-BE49-F238E27FC236}">
                <a16:creationId xmlns:a16="http://schemas.microsoft.com/office/drawing/2014/main" id="{E457114D-1320-D247-1981-0C2DC8D9DB71}"/>
              </a:ext>
            </a:extLst>
          </p:cNvPr>
          <p:cNvCxnSpPr>
            <a:cxnSpLocks/>
          </p:cNvCxnSpPr>
          <p:nvPr/>
        </p:nvCxnSpPr>
        <p:spPr>
          <a:xfrm flipH="1" flipV="1">
            <a:off x="8958991" y="4643482"/>
            <a:ext cx="2295" cy="828016"/>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C20129FE-3790-1264-0132-F048D4B74335}"/>
              </a:ext>
            </a:extLst>
          </p:cNvPr>
          <p:cNvSpPr/>
          <p:nvPr/>
        </p:nvSpPr>
        <p:spPr>
          <a:xfrm>
            <a:off x="4811774" y="3813422"/>
            <a:ext cx="70504" cy="1001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73"/>
          </a:p>
        </p:txBody>
      </p:sp>
      <p:cxnSp>
        <p:nvCxnSpPr>
          <p:cNvPr id="6" name="Straight Arrow Connector 5">
            <a:extLst>
              <a:ext uri="{FF2B5EF4-FFF2-40B4-BE49-F238E27FC236}">
                <a16:creationId xmlns:a16="http://schemas.microsoft.com/office/drawing/2014/main" id="{65978740-B031-1E62-D77B-CABFFBD4C180}"/>
              </a:ext>
            </a:extLst>
          </p:cNvPr>
          <p:cNvCxnSpPr>
            <a:cxnSpLocks/>
          </p:cNvCxnSpPr>
          <p:nvPr/>
        </p:nvCxnSpPr>
        <p:spPr>
          <a:xfrm>
            <a:off x="8958991" y="3414003"/>
            <a:ext cx="0" cy="824656"/>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2A27A9CC-8FDC-CB00-4632-FA9F744C5264}"/>
              </a:ext>
            </a:extLst>
          </p:cNvPr>
          <p:cNvCxnSpPr>
            <a:cxnSpLocks/>
          </p:cNvCxnSpPr>
          <p:nvPr/>
        </p:nvCxnSpPr>
        <p:spPr>
          <a:xfrm>
            <a:off x="7108622" y="4452480"/>
            <a:ext cx="1438427" cy="1201366"/>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Elbow Connector 7">
            <a:extLst>
              <a:ext uri="{FF2B5EF4-FFF2-40B4-BE49-F238E27FC236}">
                <a16:creationId xmlns:a16="http://schemas.microsoft.com/office/drawing/2014/main" id="{4D5CB4BB-536B-2D5B-C655-8900F36A1FBD}"/>
              </a:ext>
            </a:extLst>
          </p:cNvPr>
          <p:cNvCxnSpPr>
            <a:cxnSpLocks/>
          </p:cNvCxnSpPr>
          <p:nvPr/>
        </p:nvCxnSpPr>
        <p:spPr>
          <a:xfrm flipH="1" flipV="1">
            <a:off x="9370719" y="3226640"/>
            <a:ext cx="2295" cy="2432222"/>
          </a:xfrm>
          <a:prstGeom prst="bentConnector3">
            <a:avLst>
              <a:gd name="adj1" fmla="val -18977996"/>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A764FF7D-3388-40E3-0CD2-47D04DF7EEC6}"/>
              </a:ext>
            </a:extLst>
          </p:cNvPr>
          <p:cNvCxnSpPr>
            <a:stCxn id="48" idx="3"/>
            <a:endCxn id="49" idx="1"/>
          </p:cNvCxnSpPr>
          <p:nvPr/>
        </p:nvCxnSpPr>
        <p:spPr>
          <a:xfrm>
            <a:off x="5313419" y="4447252"/>
            <a:ext cx="1213594" cy="1"/>
          </a:xfrm>
          <a:prstGeom prst="straightConnector1">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73D600CA-0E6C-4EE2-821B-19163BC25173}"/>
              </a:ext>
            </a:extLst>
          </p:cNvPr>
          <p:cNvCxnSpPr>
            <a:cxnSpLocks/>
          </p:cNvCxnSpPr>
          <p:nvPr/>
        </p:nvCxnSpPr>
        <p:spPr>
          <a:xfrm>
            <a:off x="6931218" y="3416389"/>
            <a:ext cx="0" cy="828453"/>
          </a:xfrm>
          <a:prstGeom prst="straightConnector1">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4F956471-8B77-7E4C-A8F9-DE1355ED3DCB}"/>
              </a:ext>
            </a:extLst>
          </p:cNvPr>
          <p:cNvCxnSpPr>
            <a:cxnSpLocks/>
          </p:cNvCxnSpPr>
          <p:nvPr/>
        </p:nvCxnSpPr>
        <p:spPr>
          <a:xfrm flipV="1">
            <a:off x="3135374" y="4645989"/>
            <a:ext cx="1365140" cy="1163791"/>
          </a:xfrm>
          <a:prstGeom prst="straightConnector1">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206F13F4-C70D-B5A1-0E4F-76438D1FA960}"/>
              </a:ext>
            </a:extLst>
          </p:cNvPr>
          <p:cNvCxnSpPr>
            <a:cxnSpLocks/>
          </p:cNvCxnSpPr>
          <p:nvPr/>
        </p:nvCxnSpPr>
        <p:spPr>
          <a:xfrm flipH="1" flipV="1">
            <a:off x="4909213" y="4649663"/>
            <a:ext cx="490" cy="1210199"/>
          </a:xfrm>
          <a:prstGeom prst="straightConnector1">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0DE66028-9348-C06A-21B1-33745DD03501}"/>
              </a:ext>
            </a:extLst>
          </p:cNvPr>
          <p:cNvCxnSpPr>
            <a:stCxn id="55" idx="2"/>
            <a:endCxn id="53" idx="0"/>
          </p:cNvCxnSpPr>
          <p:nvPr/>
        </p:nvCxnSpPr>
        <p:spPr>
          <a:xfrm>
            <a:off x="2879455" y="3421527"/>
            <a:ext cx="0" cy="2042447"/>
          </a:xfrm>
          <a:prstGeom prst="straightConnector1">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B82315E9-E774-AC7E-92C8-5823E6D778D6}"/>
              </a:ext>
            </a:extLst>
          </p:cNvPr>
          <p:cNvSpPr/>
          <p:nvPr/>
        </p:nvSpPr>
        <p:spPr>
          <a:xfrm>
            <a:off x="8554785" y="4246183"/>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sz="1333" i="1" dirty="0">
                <a:solidFill>
                  <a:schemeClr val="tx1"/>
                </a:solidFill>
                <a:latin typeface="Arial" panose="020B0604020202020204" pitchFamily="34" charset="0"/>
                <a:cs typeface="Arial" panose="020B0604020202020204" pitchFamily="34" charset="0"/>
              </a:rPr>
              <a:t>Ν</a:t>
            </a:r>
            <a:r>
              <a:rPr lang="en-US" sz="1333" baseline="-25000" dirty="0">
                <a:solidFill>
                  <a:schemeClr val="tx1"/>
                </a:solidFill>
                <a:latin typeface="Arial" panose="020B0604020202020204" pitchFamily="34" charset="0"/>
                <a:cs typeface="Arial" panose="020B0604020202020204" pitchFamily="34" charset="0"/>
              </a:rPr>
              <a:t>area</a:t>
            </a:r>
            <a:endParaRPr lang="en-US" sz="1333" i="1" dirty="0">
              <a:solidFill>
                <a:schemeClr val="tx1"/>
              </a:solidFill>
              <a:latin typeface="Arial" panose="020B0604020202020204" pitchFamily="34" charset="0"/>
              <a:cs typeface="Arial" panose="020B0604020202020204" pitchFamily="34" charset="0"/>
            </a:endParaRPr>
          </a:p>
        </p:txBody>
      </p:sp>
      <p:sp>
        <p:nvSpPr>
          <p:cNvPr id="41" name="Rectangle 40">
            <a:extLst>
              <a:ext uri="{FF2B5EF4-FFF2-40B4-BE49-F238E27FC236}">
                <a16:creationId xmlns:a16="http://schemas.microsoft.com/office/drawing/2014/main" id="{B9DF67D7-50A6-E5A4-16D2-CB4C63DFB5EC}"/>
              </a:ext>
            </a:extLst>
          </p:cNvPr>
          <p:cNvSpPr/>
          <p:nvPr/>
        </p:nvSpPr>
        <p:spPr>
          <a:xfrm>
            <a:off x="4505498" y="5462564"/>
            <a:ext cx="808411" cy="389775"/>
          </a:xfrm>
          <a:prstGeom prst="rect">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dirty="0">
                <a:solidFill>
                  <a:schemeClr val="accent1">
                    <a:lumMod val="75000"/>
                  </a:schemeClr>
                </a:solidFill>
                <a:latin typeface="Arial" panose="020B0604020202020204" pitchFamily="34" charset="0"/>
                <a:cs typeface="Arial" panose="020B0604020202020204" pitchFamily="34" charset="0"/>
              </a:rPr>
              <a:t>C</a:t>
            </a:r>
            <a:r>
              <a:rPr lang="en-US" sz="1333" baseline="-25000" dirty="0">
                <a:solidFill>
                  <a:schemeClr val="accent1">
                    <a:lumMod val="75000"/>
                  </a:schemeClr>
                </a:solidFill>
                <a:latin typeface="Arial" panose="020B0604020202020204" pitchFamily="34" charset="0"/>
                <a:cs typeface="Arial" panose="020B0604020202020204" pitchFamily="34" charset="0"/>
              </a:rPr>
              <a:t>3</a:t>
            </a:r>
            <a:r>
              <a:rPr lang="en-US" sz="1333" dirty="0">
                <a:solidFill>
                  <a:schemeClr val="tx1"/>
                </a:solidFill>
                <a:latin typeface="Arial" panose="020B0604020202020204" pitchFamily="34" charset="0"/>
                <a:cs typeface="Arial" panose="020B0604020202020204" pitchFamily="34" charset="0"/>
              </a:rPr>
              <a:t>/</a:t>
            </a:r>
            <a:r>
              <a:rPr lang="en-US" sz="1333" dirty="0">
                <a:solidFill>
                  <a:srgbClr val="C00000"/>
                </a:solidFill>
                <a:latin typeface="Arial" panose="020B0604020202020204" pitchFamily="34" charset="0"/>
                <a:cs typeface="Arial" panose="020B0604020202020204" pitchFamily="34" charset="0"/>
              </a:rPr>
              <a:t>C</a:t>
            </a:r>
            <a:r>
              <a:rPr lang="en-US" sz="1333" baseline="-25000" dirty="0">
                <a:solidFill>
                  <a:srgbClr val="C00000"/>
                </a:solidFill>
                <a:latin typeface="Arial" panose="020B0604020202020204" pitchFamily="34" charset="0"/>
                <a:cs typeface="Arial" panose="020B0604020202020204" pitchFamily="34" charset="0"/>
              </a:rPr>
              <a:t>4</a:t>
            </a:r>
            <a:endParaRPr lang="en-US" sz="1333" dirty="0">
              <a:solidFill>
                <a:srgbClr val="C00000"/>
              </a:solidFill>
              <a:latin typeface="Arial" panose="020B0604020202020204" pitchFamily="34" charset="0"/>
              <a:cs typeface="Arial" panose="020B0604020202020204" pitchFamily="34" charset="0"/>
            </a:endParaRPr>
          </a:p>
        </p:txBody>
      </p:sp>
      <p:sp>
        <p:nvSpPr>
          <p:cNvPr id="42" name="Rectangle 41">
            <a:extLst>
              <a:ext uri="{FF2B5EF4-FFF2-40B4-BE49-F238E27FC236}">
                <a16:creationId xmlns:a16="http://schemas.microsoft.com/office/drawing/2014/main" id="{34B2F3D6-4B7D-F1E2-FD19-176E7AF0407D}"/>
              </a:ext>
            </a:extLst>
          </p:cNvPr>
          <p:cNvSpPr/>
          <p:nvPr/>
        </p:nvSpPr>
        <p:spPr>
          <a:xfrm>
            <a:off x="8557080" y="5463974"/>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M</a:t>
            </a:r>
            <a:r>
              <a:rPr lang="en-US" sz="1333" baseline="-25000" dirty="0">
                <a:solidFill>
                  <a:schemeClr val="tx1"/>
                </a:solidFill>
                <a:latin typeface="Arial" panose="020B0604020202020204" pitchFamily="34" charset="0"/>
                <a:cs typeface="Arial" panose="020B0604020202020204" pitchFamily="34" charset="0"/>
              </a:rPr>
              <a:t>area</a:t>
            </a:r>
            <a:endParaRPr lang="en-US" sz="1333" i="1" dirty="0">
              <a:solidFill>
                <a:schemeClr val="tx1"/>
              </a:solidFill>
              <a:latin typeface="Arial" panose="020B0604020202020204" pitchFamily="34" charset="0"/>
              <a:cs typeface="Arial" panose="020B0604020202020204" pitchFamily="34" charset="0"/>
            </a:endParaRPr>
          </a:p>
        </p:txBody>
      </p:sp>
      <p:sp>
        <p:nvSpPr>
          <p:cNvPr id="43" name="Rectangle 42">
            <a:extLst>
              <a:ext uri="{FF2B5EF4-FFF2-40B4-BE49-F238E27FC236}">
                <a16:creationId xmlns:a16="http://schemas.microsoft.com/office/drawing/2014/main" id="{706FF758-2803-2BD8-D512-860E0E169E1A}"/>
              </a:ext>
            </a:extLst>
          </p:cNvPr>
          <p:cNvSpPr/>
          <p:nvPr/>
        </p:nvSpPr>
        <p:spPr>
          <a:xfrm>
            <a:off x="8554785" y="3031752"/>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N</a:t>
            </a:r>
            <a:r>
              <a:rPr lang="en-US" sz="1333" baseline="-25000" dirty="0">
                <a:solidFill>
                  <a:schemeClr val="tx1"/>
                </a:solidFill>
                <a:latin typeface="Arial" panose="020B0604020202020204" pitchFamily="34" charset="0"/>
                <a:cs typeface="Arial" panose="020B0604020202020204" pitchFamily="34" charset="0"/>
              </a:rPr>
              <a:t>mass</a:t>
            </a:r>
            <a:endParaRPr lang="en-US" sz="1333" i="1" dirty="0">
              <a:solidFill>
                <a:schemeClr val="tx1"/>
              </a:solidFill>
              <a:latin typeface="Arial" panose="020B0604020202020204" pitchFamily="34" charset="0"/>
              <a:cs typeface="Arial" panose="020B0604020202020204" pitchFamily="34" charset="0"/>
            </a:endParaRPr>
          </a:p>
        </p:txBody>
      </p:sp>
      <p:sp>
        <p:nvSpPr>
          <p:cNvPr id="44" name="Rectangle 43">
            <a:extLst>
              <a:ext uri="{FF2B5EF4-FFF2-40B4-BE49-F238E27FC236}">
                <a16:creationId xmlns:a16="http://schemas.microsoft.com/office/drawing/2014/main" id="{004C74CC-1281-4299-C13B-AF87B0952138}"/>
              </a:ext>
            </a:extLst>
          </p:cNvPr>
          <p:cNvSpPr/>
          <p:nvPr/>
        </p:nvSpPr>
        <p:spPr>
          <a:xfrm>
            <a:off x="6527012" y="3034137"/>
            <a:ext cx="808411" cy="389775"/>
          </a:xfrm>
          <a:prstGeom prst="rect">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VPD</a:t>
            </a:r>
            <a:r>
              <a:rPr lang="en-US" sz="1333" baseline="-25000" dirty="0">
                <a:solidFill>
                  <a:schemeClr val="tx1"/>
                </a:solidFill>
                <a:latin typeface="Arial" panose="020B0604020202020204" pitchFamily="34" charset="0"/>
                <a:cs typeface="Arial" panose="020B0604020202020204" pitchFamily="34" charset="0"/>
              </a:rPr>
              <a:t>4</a:t>
            </a:r>
            <a:endParaRPr lang="en-US" sz="1333" dirty="0">
              <a:solidFill>
                <a:schemeClr val="tx1"/>
              </a:solidFill>
              <a:latin typeface="Arial" panose="020B0604020202020204" pitchFamily="34" charset="0"/>
              <a:cs typeface="Arial" panose="020B0604020202020204" pitchFamily="34" charset="0"/>
            </a:endParaRPr>
          </a:p>
        </p:txBody>
      </p:sp>
      <p:cxnSp>
        <p:nvCxnSpPr>
          <p:cNvPr id="45" name="Straight Arrow Connector 44">
            <a:extLst>
              <a:ext uri="{FF2B5EF4-FFF2-40B4-BE49-F238E27FC236}">
                <a16:creationId xmlns:a16="http://schemas.microsoft.com/office/drawing/2014/main" id="{F62AA56C-B476-F27B-2FE4-743FF7954D2C}"/>
              </a:ext>
            </a:extLst>
          </p:cNvPr>
          <p:cNvCxnSpPr>
            <a:cxnSpLocks/>
          </p:cNvCxnSpPr>
          <p:nvPr/>
        </p:nvCxnSpPr>
        <p:spPr>
          <a:xfrm flipV="1">
            <a:off x="7208796" y="3234163"/>
            <a:ext cx="1338466" cy="1118667"/>
          </a:xfrm>
          <a:prstGeom prst="straightConnector1">
            <a:avLst/>
          </a:prstGeom>
          <a:ln w="38100">
            <a:solidFill>
              <a:srgbClr val="C0000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82AC1D5F-19A3-F51B-76CD-E26A9766B06E}"/>
              </a:ext>
            </a:extLst>
          </p:cNvPr>
          <p:cNvCxnSpPr>
            <a:cxnSpLocks/>
          </p:cNvCxnSpPr>
          <p:nvPr/>
        </p:nvCxnSpPr>
        <p:spPr>
          <a:xfrm>
            <a:off x="3278645" y="3224132"/>
            <a:ext cx="1221348" cy="1019543"/>
          </a:xfrm>
          <a:prstGeom prst="straightConnector1">
            <a:avLst/>
          </a:prstGeom>
          <a:ln w="38100">
            <a:solidFill>
              <a:schemeClr val="bg1">
                <a:lumMod val="6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A9559676-265C-4CAF-3A80-0771EA06E31D}"/>
              </a:ext>
            </a:extLst>
          </p:cNvPr>
          <p:cNvCxnSpPr>
            <a:cxnSpLocks/>
          </p:cNvCxnSpPr>
          <p:nvPr/>
        </p:nvCxnSpPr>
        <p:spPr>
          <a:xfrm>
            <a:off x="4905336" y="3424417"/>
            <a:ext cx="3877" cy="820424"/>
          </a:xfrm>
          <a:prstGeom prst="straightConnector1">
            <a:avLst/>
          </a:prstGeom>
          <a:ln w="38100">
            <a:solidFill>
              <a:schemeClr val="bg1">
                <a:lumMod val="6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A2A3E425-122D-45FB-47A5-3423A24025FF}"/>
              </a:ext>
            </a:extLst>
          </p:cNvPr>
          <p:cNvSpPr/>
          <p:nvPr/>
        </p:nvSpPr>
        <p:spPr>
          <a:xfrm>
            <a:off x="4505008" y="4252364"/>
            <a:ext cx="808411" cy="389775"/>
          </a:xfrm>
          <a:prstGeom prst="rect">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sz="1333" i="1" dirty="0">
                <a:solidFill>
                  <a:schemeClr val="tx1"/>
                </a:solidFill>
                <a:latin typeface="Arial" panose="020B0604020202020204" pitchFamily="34" charset="0"/>
                <a:cs typeface="Arial" panose="020B0604020202020204" pitchFamily="34" charset="0"/>
              </a:rPr>
              <a:t>β</a:t>
            </a:r>
            <a:endParaRPr lang="en-US" sz="1333" i="1" dirty="0">
              <a:solidFill>
                <a:schemeClr val="tx1"/>
              </a:solidFill>
              <a:latin typeface="Arial" panose="020B0604020202020204" pitchFamily="34" charset="0"/>
              <a:cs typeface="Arial" panose="020B0604020202020204" pitchFamily="34" charset="0"/>
            </a:endParaRPr>
          </a:p>
        </p:txBody>
      </p:sp>
      <p:sp>
        <p:nvSpPr>
          <p:cNvPr id="49" name="Rectangle 48">
            <a:extLst>
              <a:ext uri="{FF2B5EF4-FFF2-40B4-BE49-F238E27FC236}">
                <a16:creationId xmlns:a16="http://schemas.microsoft.com/office/drawing/2014/main" id="{EAB0E576-17ED-95A2-60F5-75EEBCD0B4C2}"/>
              </a:ext>
            </a:extLst>
          </p:cNvPr>
          <p:cNvSpPr/>
          <p:nvPr/>
        </p:nvSpPr>
        <p:spPr>
          <a:xfrm>
            <a:off x="6527012" y="4252365"/>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C</a:t>
            </a:r>
            <a:r>
              <a:rPr lang="en-US" sz="1333" baseline="-25000" dirty="0">
                <a:solidFill>
                  <a:schemeClr val="tx1"/>
                </a:solidFill>
                <a:latin typeface="Arial" panose="020B0604020202020204" pitchFamily="34" charset="0"/>
                <a:cs typeface="Arial" panose="020B0604020202020204" pitchFamily="34" charset="0"/>
              </a:rPr>
              <a:t>i</a:t>
            </a:r>
            <a:r>
              <a:rPr lang="en-US" sz="1333" i="1" dirty="0">
                <a:solidFill>
                  <a:schemeClr val="tx1"/>
                </a:solidFill>
                <a:latin typeface="Arial" panose="020B0604020202020204" pitchFamily="34" charset="0"/>
                <a:cs typeface="Arial" panose="020B0604020202020204" pitchFamily="34" charset="0"/>
              </a:rPr>
              <a:t>:C</a:t>
            </a:r>
            <a:r>
              <a:rPr lang="en-US" sz="1333" baseline="-25000" dirty="0">
                <a:solidFill>
                  <a:schemeClr val="tx1"/>
                </a:solidFill>
                <a:latin typeface="Arial" panose="020B0604020202020204" pitchFamily="34" charset="0"/>
                <a:cs typeface="Arial" panose="020B0604020202020204" pitchFamily="34" charset="0"/>
              </a:rPr>
              <a:t>a</a:t>
            </a:r>
          </a:p>
        </p:txBody>
      </p:sp>
      <p:cxnSp>
        <p:nvCxnSpPr>
          <p:cNvPr id="50" name="Elbow Connector 49">
            <a:extLst>
              <a:ext uri="{FF2B5EF4-FFF2-40B4-BE49-F238E27FC236}">
                <a16:creationId xmlns:a16="http://schemas.microsoft.com/office/drawing/2014/main" id="{B16DE4A8-55B3-6B8B-7A74-73D7471CB83C}"/>
              </a:ext>
            </a:extLst>
          </p:cNvPr>
          <p:cNvCxnSpPr>
            <a:cxnSpLocks/>
          </p:cNvCxnSpPr>
          <p:nvPr/>
        </p:nvCxnSpPr>
        <p:spPr>
          <a:xfrm rot="16200000" flipH="1">
            <a:off x="5920370" y="2815342"/>
            <a:ext cx="5643" cy="6081831"/>
          </a:xfrm>
          <a:prstGeom prst="bentConnector3">
            <a:avLst>
              <a:gd name="adj1" fmla="val 7743488"/>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Elbow Connector 50">
            <a:extLst>
              <a:ext uri="{FF2B5EF4-FFF2-40B4-BE49-F238E27FC236}">
                <a16:creationId xmlns:a16="http://schemas.microsoft.com/office/drawing/2014/main" id="{EA0A647C-DD95-F63E-5FF2-A1ACB7267F24}"/>
              </a:ext>
            </a:extLst>
          </p:cNvPr>
          <p:cNvCxnSpPr>
            <a:cxnSpLocks/>
          </p:cNvCxnSpPr>
          <p:nvPr/>
        </p:nvCxnSpPr>
        <p:spPr>
          <a:xfrm rot="10800000" flipH="1">
            <a:off x="2773076" y="3024228"/>
            <a:ext cx="6483741" cy="2627110"/>
          </a:xfrm>
          <a:prstGeom prst="bentConnector4">
            <a:avLst>
              <a:gd name="adj1" fmla="val -9886"/>
              <a:gd name="adj2" fmla="val 123721"/>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2" name="Elbow Connector 51">
            <a:extLst>
              <a:ext uri="{FF2B5EF4-FFF2-40B4-BE49-F238E27FC236}">
                <a16:creationId xmlns:a16="http://schemas.microsoft.com/office/drawing/2014/main" id="{52FECA98-A6AA-1B40-9387-BF95AD7E0605}"/>
              </a:ext>
            </a:extLst>
          </p:cNvPr>
          <p:cNvCxnSpPr>
            <a:cxnSpLocks/>
          </p:cNvCxnSpPr>
          <p:nvPr/>
        </p:nvCxnSpPr>
        <p:spPr>
          <a:xfrm rot="5400000" flipH="1" flipV="1">
            <a:off x="6926957" y="1005116"/>
            <a:ext cx="10413" cy="4053654"/>
          </a:xfrm>
          <a:prstGeom prst="bentConnector3">
            <a:avLst>
              <a:gd name="adj1" fmla="val 3608240"/>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81409625-14C1-6524-20AC-AF3E8B508719}"/>
              </a:ext>
            </a:extLst>
          </p:cNvPr>
          <p:cNvSpPr/>
          <p:nvPr/>
        </p:nvSpPr>
        <p:spPr>
          <a:xfrm>
            <a:off x="2475249" y="5463974"/>
            <a:ext cx="808411" cy="389775"/>
          </a:xfrm>
          <a:prstGeom prst="rect">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Soil N</a:t>
            </a:r>
            <a:endParaRPr lang="en-US" sz="1333" dirty="0">
              <a:solidFill>
                <a:schemeClr val="tx1"/>
              </a:solidFill>
              <a:latin typeface="Arial" panose="020B0604020202020204" pitchFamily="34" charset="0"/>
              <a:cs typeface="Arial" panose="020B0604020202020204" pitchFamily="34" charset="0"/>
            </a:endParaRPr>
          </a:p>
        </p:txBody>
      </p:sp>
      <p:sp>
        <p:nvSpPr>
          <p:cNvPr id="54" name="Rectangle 53">
            <a:extLst>
              <a:ext uri="{FF2B5EF4-FFF2-40B4-BE49-F238E27FC236}">
                <a16:creationId xmlns:a16="http://schemas.microsoft.com/office/drawing/2014/main" id="{7D42C0FE-95C9-7D9D-44BC-5AFBA176DEF3}"/>
              </a:ext>
            </a:extLst>
          </p:cNvPr>
          <p:cNvSpPr/>
          <p:nvPr/>
        </p:nvSpPr>
        <p:spPr>
          <a:xfrm>
            <a:off x="4501131" y="3042165"/>
            <a:ext cx="808411" cy="389775"/>
          </a:xfrm>
          <a:prstGeom prst="rect">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N</a:t>
            </a:r>
            <a:r>
              <a:rPr lang="en-US" sz="1333" baseline="-25000" dirty="0">
                <a:solidFill>
                  <a:schemeClr val="tx1"/>
                </a:solidFill>
                <a:latin typeface="Arial" panose="020B0604020202020204" pitchFamily="34" charset="0"/>
                <a:cs typeface="Arial" panose="020B0604020202020204" pitchFamily="34" charset="0"/>
              </a:rPr>
              <a:t>fixer</a:t>
            </a:r>
            <a:endParaRPr lang="en-US" sz="1333" i="1" dirty="0">
              <a:solidFill>
                <a:schemeClr val="tx1"/>
              </a:solidFill>
              <a:latin typeface="Arial" panose="020B0604020202020204" pitchFamily="34" charset="0"/>
              <a:cs typeface="Arial" panose="020B0604020202020204" pitchFamily="34" charset="0"/>
            </a:endParaRPr>
          </a:p>
        </p:txBody>
      </p:sp>
      <p:sp>
        <p:nvSpPr>
          <p:cNvPr id="55" name="Rectangle 54">
            <a:extLst>
              <a:ext uri="{FF2B5EF4-FFF2-40B4-BE49-F238E27FC236}">
                <a16:creationId xmlns:a16="http://schemas.microsoft.com/office/drawing/2014/main" id="{81398A77-710F-3132-0486-F65F1FB55E10}"/>
              </a:ext>
            </a:extLst>
          </p:cNvPr>
          <p:cNvSpPr/>
          <p:nvPr/>
        </p:nvSpPr>
        <p:spPr>
          <a:xfrm>
            <a:off x="2475249" y="3031752"/>
            <a:ext cx="808411" cy="389775"/>
          </a:xfrm>
          <a:prstGeom prst="rect">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SM</a:t>
            </a:r>
            <a:r>
              <a:rPr lang="en-US" sz="1333" baseline="-25000" dirty="0">
                <a:solidFill>
                  <a:schemeClr val="tx1"/>
                </a:solidFill>
                <a:latin typeface="Arial" panose="020B0604020202020204" pitchFamily="34" charset="0"/>
                <a:cs typeface="Arial" panose="020B0604020202020204" pitchFamily="34" charset="0"/>
              </a:rPr>
              <a:t>90</a:t>
            </a:r>
            <a:endParaRPr lang="en-US" sz="1333" dirty="0">
              <a:solidFill>
                <a:schemeClr val="tx1"/>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DB127BD8-AFE4-C95F-043E-693A4CC35F04}"/>
              </a:ext>
            </a:extLst>
          </p:cNvPr>
          <p:cNvSpPr txBox="1"/>
          <p:nvPr/>
        </p:nvSpPr>
        <p:spPr>
          <a:xfrm>
            <a:off x="6600" y="6283521"/>
            <a:ext cx="992579" cy="369332"/>
          </a:xfrm>
          <a:prstGeom prst="rect">
            <a:avLst/>
          </a:prstGeom>
          <a:noFill/>
        </p:spPr>
        <p:txBody>
          <a:bodyPr wrap="none" rtlCol="0">
            <a:spAutoFit/>
          </a:bodyPr>
          <a:lstStyle/>
          <a:p>
            <a:r>
              <a:rPr lang="en-US" dirty="0">
                <a:solidFill>
                  <a:schemeClr val="accent1">
                    <a:lumMod val="75000"/>
                  </a:schemeClr>
                </a:solidFill>
                <a:latin typeface="Arial" panose="020B0604020202020204" pitchFamily="34" charset="0"/>
                <a:cs typeface="Arial" panose="020B0604020202020204" pitchFamily="34" charset="0"/>
              </a:rPr>
              <a:t>Positive</a:t>
            </a:r>
          </a:p>
        </p:txBody>
      </p:sp>
      <p:sp>
        <p:nvSpPr>
          <p:cNvPr id="15" name="TextBox 14">
            <a:extLst>
              <a:ext uri="{FF2B5EF4-FFF2-40B4-BE49-F238E27FC236}">
                <a16:creationId xmlns:a16="http://schemas.microsoft.com/office/drawing/2014/main" id="{8F64C160-74F1-6198-DD33-03A22DD86134}"/>
              </a:ext>
            </a:extLst>
          </p:cNvPr>
          <p:cNvSpPr txBox="1"/>
          <p:nvPr/>
        </p:nvSpPr>
        <p:spPr>
          <a:xfrm>
            <a:off x="-8709" y="6536809"/>
            <a:ext cx="1095172" cy="369332"/>
          </a:xfrm>
          <a:prstGeom prst="rect">
            <a:avLst/>
          </a:prstGeom>
          <a:noFill/>
        </p:spPr>
        <p:txBody>
          <a:bodyPr wrap="none" rtlCol="0">
            <a:spAutoFit/>
          </a:bodyPr>
          <a:lstStyle/>
          <a:p>
            <a:r>
              <a:rPr lang="en-US" dirty="0">
                <a:solidFill>
                  <a:srgbClr val="C00000"/>
                </a:solidFill>
                <a:latin typeface="Arial" panose="020B0604020202020204" pitchFamily="34" charset="0"/>
                <a:cs typeface="Arial" panose="020B0604020202020204" pitchFamily="34" charset="0"/>
              </a:rPr>
              <a:t>Negative</a:t>
            </a:r>
          </a:p>
        </p:txBody>
      </p:sp>
    </p:spTree>
    <p:extLst>
      <p:ext uri="{BB962C8B-B14F-4D97-AF65-F5344CB8AC3E}">
        <p14:creationId xmlns:p14="http://schemas.microsoft.com/office/powerpoint/2010/main" val="24291500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67E743-9734-62B8-0B50-EACB68E08DFD}"/>
              </a:ext>
            </a:extLst>
          </p:cNvPr>
          <p:cNvSpPr>
            <a:spLocks noGrp="1"/>
          </p:cNvSpPr>
          <p:nvPr>
            <p:ph type="title"/>
          </p:nvPr>
        </p:nvSpPr>
        <p:spPr/>
        <p:txBody>
          <a:bodyPr/>
          <a:lstStyle/>
          <a:p>
            <a:r>
              <a:rPr lang="en-US" dirty="0"/>
              <a:t>Soil N may directly </a:t>
            </a:r>
            <a:r>
              <a:rPr lang="en-US" b="1" dirty="0">
                <a:solidFill>
                  <a:schemeClr val="accent1">
                    <a:lumMod val="75000"/>
                  </a:schemeClr>
                </a:solidFill>
              </a:rPr>
              <a:t>increase</a:t>
            </a:r>
            <a:r>
              <a:rPr lang="en-US" dirty="0"/>
              <a:t> </a:t>
            </a:r>
            <a:r>
              <a:rPr lang="en-US" i="1" dirty="0"/>
              <a:t>N</a:t>
            </a:r>
            <a:r>
              <a:rPr lang="en-US" baseline="-25000" dirty="0"/>
              <a:t>area</a:t>
            </a:r>
            <a:r>
              <a:rPr lang="en-US" dirty="0"/>
              <a:t> due to increasing </a:t>
            </a:r>
            <a:r>
              <a:rPr lang="en-US" i="1" dirty="0"/>
              <a:t>N</a:t>
            </a:r>
            <a:r>
              <a:rPr lang="en-US" baseline="-25000" dirty="0"/>
              <a:t>mass</a:t>
            </a:r>
            <a:r>
              <a:rPr lang="en-US" dirty="0"/>
              <a:t>…</a:t>
            </a:r>
          </a:p>
        </p:txBody>
      </p:sp>
      <p:sp>
        <p:nvSpPr>
          <p:cNvPr id="4" name="Slide Number Placeholder 3">
            <a:extLst>
              <a:ext uri="{FF2B5EF4-FFF2-40B4-BE49-F238E27FC236}">
                <a16:creationId xmlns:a16="http://schemas.microsoft.com/office/drawing/2014/main" id="{04B8A294-625A-79DD-72F3-E69F26391535}"/>
              </a:ext>
            </a:extLst>
          </p:cNvPr>
          <p:cNvSpPr>
            <a:spLocks noGrp="1"/>
          </p:cNvSpPr>
          <p:nvPr>
            <p:ph type="sldNum" sz="quarter" idx="12"/>
          </p:nvPr>
        </p:nvSpPr>
        <p:spPr/>
        <p:txBody>
          <a:bodyPr/>
          <a:lstStyle/>
          <a:p>
            <a:fld id="{CE250C90-A217-6949-8BD2-2F5146168076}" type="slidenum">
              <a:rPr lang="en-US" smtClean="0"/>
              <a:pPr/>
              <a:t>16</a:t>
            </a:fld>
            <a:endParaRPr lang="en-US" sz="2000"/>
          </a:p>
        </p:txBody>
      </p:sp>
      <p:cxnSp>
        <p:nvCxnSpPr>
          <p:cNvPr id="3" name="Straight Arrow Connector 2">
            <a:extLst>
              <a:ext uri="{FF2B5EF4-FFF2-40B4-BE49-F238E27FC236}">
                <a16:creationId xmlns:a16="http://schemas.microsoft.com/office/drawing/2014/main" id="{E457114D-1320-D247-1981-0C2DC8D9DB71}"/>
              </a:ext>
            </a:extLst>
          </p:cNvPr>
          <p:cNvCxnSpPr>
            <a:cxnSpLocks/>
          </p:cNvCxnSpPr>
          <p:nvPr/>
        </p:nvCxnSpPr>
        <p:spPr>
          <a:xfrm flipH="1" flipV="1">
            <a:off x="8958991" y="4643482"/>
            <a:ext cx="2295" cy="828016"/>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C20129FE-3790-1264-0132-F048D4B74335}"/>
              </a:ext>
            </a:extLst>
          </p:cNvPr>
          <p:cNvSpPr/>
          <p:nvPr/>
        </p:nvSpPr>
        <p:spPr>
          <a:xfrm>
            <a:off x="4811774" y="3813422"/>
            <a:ext cx="70504" cy="1001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73"/>
          </a:p>
        </p:txBody>
      </p:sp>
      <p:cxnSp>
        <p:nvCxnSpPr>
          <p:cNvPr id="6" name="Straight Arrow Connector 5">
            <a:extLst>
              <a:ext uri="{FF2B5EF4-FFF2-40B4-BE49-F238E27FC236}">
                <a16:creationId xmlns:a16="http://schemas.microsoft.com/office/drawing/2014/main" id="{65978740-B031-1E62-D77B-CABFFBD4C180}"/>
              </a:ext>
            </a:extLst>
          </p:cNvPr>
          <p:cNvCxnSpPr>
            <a:cxnSpLocks/>
          </p:cNvCxnSpPr>
          <p:nvPr/>
        </p:nvCxnSpPr>
        <p:spPr>
          <a:xfrm>
            <a:off x="8958991" y="3414003"/>
            <a:ext cx="0" cy="824656"/>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2A27A9CC-8FDC-CB00-4632-FA9F744C5264}"/>
              </a:ext>
            </a:extLst>
          </p:cNvPr>
          <p:cNvCxnSpPr>
            <a:cxnSpLocks/>
          </p:cNvCxnSpPr>
          <p:nvPr/>
        </p:nvCxnSpPr>
        <p:spPr>
          <a:xfrm>
            <a:off x="7108622" y="4452480"/>
            <a:ext cx="1438427" cy="1201366"/>
          </a:xfrm>
          <a:prstGeom prst="straightConnector1">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 name="Elbow Connector 7">
            <a:extLst>
              <a:ext uri="{FF2B5EF4-FFF2-40B4-BE49-F238E27FC236}">
                <a16:creationId xmlns:a16="http://schemas.microsoft.com/office/drawing/2014/main" id="{4D5CB4BB-536B-2D5B-C655-8900F36A1FBD}"/>
              </a:ext>
            </a:extLst>
          </p:cNvPr>
          <p:cNvCxnSpPr>
            <a:cxnSpLocks/>
          </p:cNvCxnSpPr>
          <p:nvPr/>
        </p:nvCxnSpPr>
        <p:spPr>
          <a:xfrm flipH="1" flipV="1">
            <a:off x="9370719" y="3226640"/>
            <a:ext cx="2295" cy="2432222"/>
          </a:xfrm>
          <a:prstGeom prst="bentConnector3">
            <a:avLst>
              <a:gd name="adj1" fmla="val -18977996"/>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A764FF7D-3388-40E3-0CD2-47D04DF7EEC6}"/>
              </a:ext>
            </a:extLst>
          </p:cNvPr>
          <p:cNvCxnSpPr>
            <a:stCxn id="48" idx="3"/>
            <a:endCxn id="49" idx="1"/>
          </p:cNvCxnSpPr>
          <p:nvPr/>
        </p:nvCxnSpPr>
        <p:spPr>
          <a:xfrm>
            <a:off x="5313419" y="4447252"/>
            <a:ext cx="1213594" cy="1"/>
          </a:xfrm>
          <a:prstGeom prst="straightConnector1">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73D600CA-0E6C-4EE2-821B-19163BC25173}"/>
              </a:ext>
            </a:extLst>
          </p:cNvPr>
          <p:cNvCxnSpPr>
            <a:cxnSpLocks/>
          </p:cNvCxnSpPr>
          <p:nvPr/>
        </p:nvCxnSpPr>
        <p:spPr>
          <a:xfrm>
            <a:off x="6931218" y="3416389"/>
            <a:ext cx="0" cy="828453"/>
          </a:xfrm>
          <a:prstGeom prst="straightConnector1">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4F956471-8B77-7E4C-A8F9-DE1355ED3DCB}"/>
              </a:ext>
            </a:extLst>
          </p:cNvPr>
          <p:cNvCxnSpPr>
            <a:cxnSpLocks/>
          </p:cNvCxnSpPr>
          <p:nvPr/>
        </p:nvCxnSpPr>
        <p:spPr>
          <a:xfrm flipV="1">
            <a:off x="3135374" y="4645989"/>
            <a:ext cx="1365140" cy="1163791"/>
          </a:xfrm>
          <a:prstGeom prst="straightConnector1">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206F13F4-C70D-B5A1-0E4F-76438D1FA960}"/>
              </a:ext>
            </a:extLst>
          </p:cNvPr>
          <p:cNvCxnSpPr>
            <a:cxnSpLocks/>
          </p:cNvCxnSpPr>
          <p:nvPr/>
        </p:nvCxnSpPr>
        <p:spPr>
          <a:xfrm flipH="1" flipV="1">
            <a:off x="4909213" y="4649663"/>
            <a:ext cx="490" cy="1210199"/>
          </a:xfrm>
          <a:prstGeom prst="straightConnector1">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0DE66028-9348-C06A-21B1-33745DD03501}"/>
              </a:ext>
            </a:extLst>
          </p:cNvPr>
          <p:cNvCxnSpPr>
            <a:stCxn id="55" idx="2"/>
            <a:endCxn id="53" idx="0"/>
          </p:cNvCxnSpPr>
          <p:nvPr/>
        </p:nvCxnSpPr>
        <p:spPr>
          <a:xfrm>
            <a:off x="2879455" y="3421527"/>
            <a:ext cx="0" cy="2042447"/>
          </a:xfrm>
          <a:prstGeom prst="straightConnector1">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B82315E9-E774-AC7E-92C8-5823E6D778D6}"/>
              </a:ext>
            </a:extLst>
          </p:cNvPr>
          <p:cNvSpPr/>
          <p:nvPr/>
        </p:nvSpPr>
        <p:spPr>
          <a:xfrm>
            <a:off x="8554785" y="4246183"/>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sz="1333" i="1" dirty="0">
                <a:solidFill>
                  <a:schemeClr val="tx1"/>
                </a:solidFill>
                <a:latin typeface="Arial" panose="020B0604020202020204" pitchFamily="34" charset="0"/>
                <a:cs typeface="Arial" panose="020B0604020202020204" pitchFamily="34" charset="0"/>
              </a:rPr>
              <a:t>Ν</a:t>
            </a:r>
            <a:r>
              <a:rPr lang="en-US" sz="1333" baseline="-25000" dirty="0">
                <a:solidFill>
                  <a:schemeClr val="tx1"/>
                </a:solidFill>
                <a:latin typeface="Arial" panose="020B0604020202020204" pitchFamily="34" charset="0"/>
                <a:cs typeface="Arial" panose="020B0604020202020204" pitchFamily="34" charset="0"/>
              </a:rPr>
              <a:t>area</a:t>
            </a:r>
            <a:endParaRPr lang="en-US" sz="1333" i="1" dirty="0">
              <a:solidFill>
                <a:schemeClr val="tx1"/>
              </a:solidFill>
              <a:latin typeface="Arial" panose="020B0604020202020204" pitchFamily="34" charset="0"/>
              <a:cs typeface="Arial" panose="020B0604020202020204" pitchFamily="34" charset="0"/>
            </a:endParaRPr>
          </a:p>
        </p:txBody>
      </p:sp>
      <p:sp>
        <p:nvSpPr>
          <p:cNvPr id="41" name="Rectangle 40">
            <a:extLst>
              <a:ext uri="{FF2B5EF4-FFF2-40B4-BE49-F238E27FC236}">
                <a16:creationId xmlns:a16="http://schemas.microsoft.com/office/drawing/2014/main" id="{B9DF67D7-50A6-E5A4-16D2-CB4C63DFB5EC}"/>
              </a:ext>
            </a:extLst>
          </p:cNvPr>
          <p:cNvSpPr/>
          <p:nvPr/>
        </p:nvSpPr>
        <p:spPr>
          <a:xfrm>
            <a:off x="4505498" y="5462564"/>
            <a:ext cx="808411" cy="389775"/>
          </a:xfrm>
          <a:prstGeom prst="rect">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dirty="0">
                <a:solidFill>
                  <a:schemeClr val="accent1">
                    <a:lumMod val="75000"/>
                  </a:schemeClr>
                </a:solidFill>
                <a:latin typeface="Arial" panose="020B0604020202020204" pitchFamily="34" charset="0"/>
                <a:cs typeface="Arial" panose="020B0604020202020204" pitchFamily="34" charset="0"/>
              </a:rPr>
              <a:t>C</a:t>
            </a:r>
            <a:r>
              <a:rPr lang="en-US" sz="1333" baseline="-25000" dirty="0">
                <a:solidFill>
                  <a:schemeClr val="accent1">
                    <a:lumMod val="75000"/>
                  </a:schemeClr>
                </a:solidFill>
                <a:latin typeface="Arial" panose="020B0604020202020204" pitchFamily="34" charset="0"/>
                <a:cs typeface="Arial" panose="020B0604020202020204" pitchFamily="34" charset="0"/>
              </a:rPr>
              <a:t>3</a:t>
            </a:r>
            <a:r>
              <a:rPr lang="en-US" sz="1333" dirty="0">
                <a:solidFill>
                  <a:schemeClr val="tx1"/>
                </a:solidFill>
                <a:latin typeface="Arial" panose="020B0604020202020204" pitchFamily="34" charset="0"/>
                <a:cs typeface="Arial" panose="020B0604020202020204" pitchFamily="34" charset="0"/>
              </a:rPr>
              <a:t>/</a:t>
            </a:r>
            <a:r>
              <a:rPr lang="en-US" sz="1333" dirty="0">
                <a:solidFill>
                  <a:srgbClr val="C00000"/>
                </a:solidFill>
                <a:latin typeface="Arial" panose="020B0604020202020204" pitchFamily="34" charset="0"/>
                <a:cs typeface="Arial" panose="020B0604020202020204" pitchFamily="34" charset="0"/>
              </a:rPr>
              <a:t>C</a:t>
            </a:r>
            <a:r>
              <a:rPr lang="en-US" sz="1333" baseline="-25000" dirty="0">
                <a:solidFill>
                  <a:srgbClr val="C00000"/>
                </a:solidFill>
                <a:latin typeface="Arial" panose="020B0604020202020204" pitchFamily="34" charset="0"/>
                <a:cs typeface="Arial" panose="020B0604020202020204" pitchFamily="34" charset="0"/>
              </a:rPr>
              <a:t>4</a:t>
            </a:r>
            <a:endParaRPr lang="en-US" sz="1333" dirty="0">
              <a:solidFill>
                <a:srgbClr val="C00000"/>
              </a:solidFill>
              <a:latin typeface="Arial" panose="020B0604020202020204" pitchFamily="34" charset="0"/>
              <a:cs typeface="Arial" panose="020B0604020202020204" pitchFamily="34" charset="0"/>
            </a:endParaRPr>
          </a:p>
        </p:txBody>
      </p:sp>
      <p:sp>
        <p:nvSpPr>
          <p:cNvPr id="42" name="Rectangle 41">
            <a:extLst>
              <a:ext uri="{FF2B5EF4-FFF2-40B4-BE49-F238E27FC236}">
                <a16:creationId xmlns:a16="http://schemas.microsoft.com/office/drawing/2014/main" id="{34B2F3D6-4B7D-F1E2-FD19-176E7AF0407D}"/>
              </a:ext>
            </a:extLst>
          </p:cNvPr>
          <p:cNvSpPr/>
          <p:nvPr/>
        </p:nvSpPr>
        <p:spPr>
          <a:xfrm>
            <a:off x="8557080" y="5463974"/>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M</a:t>
            </a:r>
            <a:r>
              <a:rPr lang="en-US" sz="1333" baseline="-25000" dirty="0">
                <a:solidFill>
                  <a:schemeClr val="tx1"/>
                </a:solidFill>
                <a:latin typeface="Arial" panose="020B0604020202020204" pitchFamily="34" charset="0"/>
                <a:cs typeface="Arial" panose="020B0604020202020204" pitchFamily="34" charset="0"/>
              </a:rPr>
              <a:t>area</a:t>
            </a:r>
            <a:endParaRPr lang="en-US" sz="1333" i="1" dirty="0">
              <a:solidFill>
                <a:schemeClr val="tx1"/>
              </a:solidFill>
              <a:latin typeface="Arial" panose="020B0604020202020204" pitchFamily="34" charset="0"/>
              <a:cs typeface="Arial" panose="020B0604020202020204" pitchFamily="34" charset="0"/>
            </a:endParaRPr>
          </a:p>
        </p:txBody>
      </p:sp>
      <p:sp>
        <p:nvSpPr>
          <p:cNvPr id="43" name="Rectangle 42">
            <a:extLst>
              <a:ext uri="{FF2B5EF4-FFF2-40B4-BE49-F238E27FC236}">
                <a16:creationId xmlns:a16="http://schemas.microsoft.com/office/drawing/2014/main" id="{706FF758-2803-2BD8-D512-860E0E169E1A}"/>
              </a:ext>
            </a:extLst>
          </p:cNvPr>
          <p:cNvSpPr/>
          <p:nvPr/>
        </p:nvSpPr>
        <p:spPr>
          <a:xfrm>
            <a:off x="8554785" y="3031752"/>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N</a:t>
            </a:r>
            <a:r>
              <a:rPr lang="en-US" sz="1333" baseline="-25000" dirty="0">
                <a:solidFill>
                  <a:schemeClr val="tx1"/>
                </a:solidFill>
                <a:latin typeface="Arial" panose="020B0604020202020204" pitchFamily="34" charset="0"/>
                <a:cs typeface="Arial" panose="020B0604020202020204" pitchFamily="34" charset="0"/>
              </a:rPr>
              <a:t>mass</a:t>
            </a:r>
            <a:endParaRPr lang="en-US" sz="1333" i="1" dirty="0">
              <a:solidFill>
                <a:schemeClr val="tx1"/>
              </a:solidFill>
              <a:latin typeface="Arial" panose="020B0604020202020204" pitchFamily="34" charset="0"/>
              <a:cs typeface="Arial" panose="020B0604020202020204" pitchFamily="34" charset="0"/>
            </a:endParaRPr>
          </a:p>
        </p:txBody>
      </p:sp>
      <p:sp>
        <p:nvSpPr>
          <p:cNvPr id="44" name="Rectangle 43">
            <a:extLst>
              <a:ext uri="{FF2B5EF4-FFF2-40B4-BE49-F238E27FC236}">
                <a16:creationId xmlns:a16="http://schemas.microsoft.com/office/drawing/2014/main" id="{004C74CC-1281-4299-C13B-AF87B0952138}"/>
              </a:ext>
            </a:extLst>
          </p:cNvPr>
          <p:cNvSpPr/>
          <p:nvPr/>
        </p:nvSpPr>
        <p:spPr>
          <a:xfrm>
            <a:off x="6527012" y="3034137"/>
            <a:ext cx="808411" cy="389775"/>
          </a:xfrm>
          <a:prstGeom prst="rect">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VPD</a:t>
            </a:r>
            <a:r>
              <a:rPr lang="en-US" sz="1333" baseline="-25000" dirty="0">
                <a:solidFill>
                  <a:schemeClr val="tx1"/>
                </a:solidFill>
                <a:latin typeface="Arial" panose="020B0604020202020204" pitchFamily="34" charset="0"/>
                <a:cs typeface="Arial" panose="020B0604020202020204" pitchFamily="34" charset="0"/>
              </a:rPr>
              <a:t>4</a:t>
            </a:r>
            <a:endParaRPr lang="en-US" sz="1333" dirty="0">
              <a:solidFill>
                <a:schemeClr val="tx1"/>
              </a:solidFill>
              <a:latin typeface="Arial" panose="020B0604020202020204" pitchFamily="34" charset="0"/>
              <a:cs typeface="Arial" panose="020B0604020202020204" pitchFamily="34" charset="0"/>
            </a:endParaRPr>
          </a:p>
        </p:txBody>
      </p:sp>
      <p:cxnSp>
        <p:nvCxnSpPr>
          <p:cNvPr id="45" name="Straight Arrow Connector 44">
            <a:extLst>
              <a:ext uri="{FF2B5EF4-FFF2-40B4-BE49-F238E27FC236}">
                <a16:creationId xmlns:a16="http://schemas.microsoft.com/office/drawing/2014/main" id="{F62AA56C-B476-F27B-2FE4-743FF7954D2C}"/>
              </a:ext>
            </a:extLst>
          </p:cNvPr>
          <p:cNvCxnSpPr>
            <a:cxnSpLocks/>
          </p:cNvCxnSpPr>
          <p:nvPr/>
        </p:nvCxnSpPr>
        <p:spPr>
          <a:xfrm flipV="1">
            <a:off x="7208796" y="3234163"/>
            <a:ext cx="1338466" cy="1118667"/>
          </a:xfrm>
          <a:prstGeom prst="straightConnector1">
            <a:avLst/>
          </a:prstGeom>
          <a:ln w="38100">
            <a:solidFill>
              <a:schemeClr val="bg1">
                <a:lumMod val="6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82AC1D5F-19A3-F51B-76CD-E26A9766B06E}"/>
              </a:ext>
            </a:extLst>
          </p:cNvPr>
          <p:cNvCxnSpPr>
            <a:cxnSpLocks/>
          </p:cNvCxnSpPr>
          <p:nvPr/>
        </p:nvCxnSpPr>
        <p:spPr>
          <a:xfrm>
            <a:off x="3278645" y="3224132"/>
            <a:ext cx="1221348" cy="1019543"/>
          </a:xfrm>
          <a:prstGeom prst="straightConnector1">
            <a:avLst/>
          </a:prstGeom>
          <a:ln w="38100">
            <a:solidFill>
              <a:schemeClr val="bg1">
                <a:lumMod val="6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A9559676-265C-4CAF-3A80-0771EA06E31D}"/>
              </a:ext>
            </a:extLst>
          </p:cNvPr>
          <p:cNvCxnSpPr>
            <a:cxnSpLocks/>
          </p:cNvCxnSpPr>
          <p:nvPr/>
        </p:nvCxnSpPr>
        <p:spPr>
          <a:xfrm>
            <a:off x="4905336" y="3424417"/>
            <a:ext cx="3877" cy="820424"/>
          </a:xfrm>
          <a:prstGeom prst="straightConnector1">
            <a:avLst/>
          </a:prstGeom>
          <a:ln w="38100">
            <a:solidFill>
              <a:schemeClr val="bg1">
                <a:lumMod val="6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A2A3E425-122D-45FB-47A5-3423A24025FF}"/>
              </a:ext>
            </a:extLst>
          </p:cNvPr>
          <p:cNvSpPr/>
          <p:nvPr/>
        </p:nvSpPr>
        <p:spPr>
          <a:xfrm>
            <a:off x="4505008" y="4252364"/>
            <a:ext cx="808411" cy="389775"/>
          </a:xfrm>
          <a:prstGeom prst="rect">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sz="1333" i="1" dirty="0">
                <a:solidFill>
                  <a:schemeClr val="tx1"/>
                </a:solidFill>
                <a:latin typeface="Arial" panose="020B0604020202020204" pitchFamily="34" charset="0"/>
                <a:cs typeface="Arial" panose="020B0604020202020204" pitchFamily="34" charset="0"/>
              </a:rPr>
              <a:t>β</a:t>
            </a:r>
            <a:endParaRPr lang="en-US" sz="1333" i="1" dirty="0">
              <a:solidFill>
                <a:schemeClr val="tx1"/>
              </a:solidFill>
              <a:latin typeface="Arial" panose="020B0604020202020204" pitchFamily="34" charset="0"/>
              <a:cs typeface="Arial" panose="020B0604020202020204" pitchFamily="34" charset="0"/>
            </a:endParaRPr>
          </a:p>
        </p:txBody>
      </p:sp>
      <p:sp>
        <p:nvSpPr>
          <p:cNvPr id="49" name="Rectangle 48">
            <a:extLst>
              <a:ext uri="{FF2B5EF4-FFF2-40B4-BE49-F238E27FC236}">
                <a16:creationId xmlns:a16="http://schemas.microsoft.com/office/drawing/2014/main" id="{EAB0E576-17ED-95A2-60F5-75EEBCD0B4C2}"/>
              </a:ext>
            </a:extLst>
          </p:cNvPr>
          <p:cNvSpPr/>
          <p:nvPr/>
        </p:nvSpPr>
        <p:spPr>
          <a:xfrm>
            <a:off x="6527012" y="4252365"/>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C</a:t>
            </a:r>
            <a:r>
              <a:rPr lang="en-US" sz="1333" baseline="-25000" dirty="0">
                <a:solidFill>
                  <a:schemeClr val="tx1"/>
                </a:solidFill>
                <a:latin typeface="Arial" panose="020B0604020202020204" pitchFamily="34" charset="0"/>
                <a:cs typeface="Arial" panose="020B0604020202020204" pitchFamily="34" charset="0"/>
              </a:rPr>
              <a:t>i</a:t>
            </a:r>
            <a:r>
              <a:rPr lang="en-US" sz="1333" i="1" dirty="0">
                <a:solidFill>
                  <a:schemeClr val="tx1"/>
                </a:solidFill>
                <a:latin typeface="Arial" panose="020B0604020202020204" pitchFamily="34" charset="0"/>
                <a:cs typeface="Arial" panose="020B0604020202020204" pitchFamily="34" charset="0"/>
              </a:rPr>
              <a:t>:C</a:t>
            </a:r>
            <a:r>
              <a:rPr lang="en-US" sz="1333" baseline="-25000" dirty="0">
                <a:solidFill>
                  <a:schemeClr val="tx1"/>
                </a:solidFill>
                <a:latin typeface="Arial" panose="020B0604020202020204" pitchFamily="34" charset="0"/>
                <a:cs typeface="Arial" panose="020B0604020202020204" pitchFamily="34" charset="0"/>
              </a:rPr>
              <a:t>a</a:t>
            </a:r>
          </a:p>
        </p:txBody>
      </p:sp>
      <p:cxnSp>
        <p:nvCxnSpPr>
          <p:cNvPr id="50" name="Elbow Connector 49">
            <a:extLst>
              <a:ext uri="{FF2B5EF4-FFF2-40B4-BE49-F238E27FC236}">
                <a16:creationId xmlns:a16="http://schemas.microsoft.com/office/drawing/2014/main" id="{B16DE4A8-55B3-6B8B-7A74-73D7471CB83C}"/>
              </a:ext>
            </a:extLst>
          </p:cNvPr>
          <p:cNvCxnSpPr>
            <a:cxnSpLocks/>
          </p:cNvCxnSpPr>
          <p:nvPr/>
        </p:nvCxnSpPr>
        <p:spPr>
          <a:xfrm rot="16200000" flipH="1">
            <a:off x="5920370" y="2815342"/>
            <a:ext cx="5643" cy="6081831"/>
          </a:xfrm>
          <a:prstGeom prst="bentConnector3">
            <a:avLst>
              <a:gd name="adj1" fmla="val 7743488"/>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Elbow Connector 50">
            <a:extLst>
              <a:ext uri="{FF2B5EF4-FFF2-40B4-BE49-F238E27FC236}">
                <a16:creationId xmlns:a16="http://schemas.microsoft.com/office/drawing/2014/main" id="{EA0A647C-DD95-F63E-5FF2-A1ACB7267F24}"/>
              </a:ext>
            </a:extLst>
          </p:cNvPr>
          <p:cNvCxnSpPr>
            <a:cxnSpLocks/>
          </p:cNvCxnSpPr>
          <p:nvPr/>
        </p:nvCxnSpPr>
        <p:spPr>
          <a:xfrm rot="10800000" flipH="1">
            <a:off x="2773076" y="3024228"/>
            <a:ext cx="6483741" cy="2627110"/>
          </a:xfrm>
          <a:prstGeom prst="bentConnector4">
            <a:avLst>
              <a:gd name="adj1" fmla="val -9886"/>
              <a:gd name="adj2" fmla="val 12372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2" name="Elbow Connector 51">
            <a:extLst>
              <a:ext uri="{FF2B5EF4-FFF2-40B4-BE49-F238E27FC236}">
                <a16:creationId xmlns:a16="http://schemas.microsoft.com/office/drawing/2014/main" id="{52FECA98-A6AA-1B40-9387-BF95AD7E0605}"/>
              </a:ext>
            </a:extLst>
          </p:cNvPr>
          <p:cNvCxnSpPr>
            <a:cxnSpLocks/>
          </p:cNvCxnSpPr>
          <p:nvPr/>
        </p:nvCxnSpPr>
        <p:spPr>
          <a:xfrm rot="5400000" flipH="1" flipV="1">
            <a:off x="6926957" y="1005116"/>
            <a:ext cx="10413" cy="4053654"/>
          </a:xfrm>
          <a:prstGeom prst="bentConnector3">
            <a:avLst>
              <a:gd name="adj1" fmla="val 3608240"/>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81409625-14C1-6524-20AC-AF3E8B508719}"/>
              </a:ext>
            </a:extLst>
          </p:cNvPr>
          <p:cNvSpPr/>
          <p:nvPr/>
        </p:nvSpPr>
        <p:spPr>
          <a:xfrm>
            <a:off x="2475249" y="5463974"/>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Soil N</a:t>
            </a:r>
            <a:endParaRPr lang="en-US" sz="1333" dirty="0">
              <a:solidFill>
                <a:schemeClr val="tx1"/>
              </a:solidFill>
              <a:latin typeface="Arial" panose="020B0604020202020204" pitchFamily="34" charset="0"/>
              <a:cs typeface="Arial" panose="020B0604020202020204" pitchFamily="34" charset="0"/>
            </a:endParaRPr>
          </a:p>
        </p:txBody>
      </p:sp>
      <p:sp>
        <p:nvSpPr>
          <p:cNvPr id="54" name="Rectangle 53">
            <a:extLst>
              <a:ext uri="{FF2B5EF4-FFF2-40B4-BE49-F238E27FC236}">
                <a16:creationId xmlns:a16="http://schemas.microsoft.com/office/drawing/2014/main" id="{7D42C0FE-95C9-7D9D-44BC-5AFBA176DEF3}"/>
              </a:ext>
            </a:extLst>
          </p:cNvPr>
          <p:cNvSpPr/>
          <p:nvPr/>
        </p:nvSpPr>
        <p:spPr>
          <a:xfrm>
            <a:off x="4501131" y="3042165"/>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N</a:t>
            </a:r>
            <a:r>
              <a:rPr lang="en-US" sz="1333" baseline="-25000" dirty="0">
                <a:solidFill>
                  <a:schemeClr val="tx1"/>
                </a:solidFill>
                <a:latin typeface="Arial" panose="020B0604020202020204" pitchFamily="34" charset="0"/>
                <a:cs typeface="Arial" panose="020B0604020202020204" pitchFamily="34" charset="0"/>
              </a:rPr>
              <a:t>fixer</a:t>
            </a:r>
            <a:endParaRPr lang="en-US" sz="1333" i="1" dirty="0">
              <a:solidFill>
                <a:schemeClr val="tx1"/>
              </a:solidFill>
              <a:latin typeface="Arial" panose="020B0604020202020204" pitchFamily="34" charset="0"/>
              <a:cs typeface="Arial" panose="020B0604020202020204" pitchFamily="34" charset="0"/>
            </a:endParaRPr>
          </a:p>
        </p:txBody>
      </p:sp>
      <p:sp>
        <p:nvSpPr>
          <p:cNvPr id="55" name="Rectangle 54">
            <a:extLst>
              <a:ext uri="{FF2B5EF4-FFF2-40B4-BE49-F238E27FC236}">
                <a16:creationId xmlns:a16="http://schemas.microsoft.com/office/drawing/2014/main" id="{81398A77-710F-3132-0486-F65F1FB55E10}"/>
              </a:ext>
            </a:extLst>
          </p:cNvPr>
          <p:cNvSpPr/>
          <p:nvPr/>
        </p:nvSpPr>
        <p:spPr>
          <a:xfrm>
            <a:off x="2475249" y="3031752"/>
            <a:ext cx="808411" cy="389775"/>
          </a:xfrm>
          <a:prstGeom prst="rect">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SM</a:t>
            </a:r>
            <a:r>
              <a:rPr lang="en-US" sz="1333" baseline="-25000" dirty="0">
                <a:solidFill>
                  <a:schemeClr val="tx1"/>
                </a:solidFill>
                <a:latin typeface="Arial" panose="020B0604020202020204" pitchFamily="34" charset="0"/>
                <a:cs typeface="Arial" panose="020B0604020202020204" pitchFamily="34" charset="0"/>
              </a:rPr>
              <a:t>90</a:t>
            </a:r>
            <a:endParaRPr lang="en-US" sz="1333" dirty="0">
              <a:solidFill>
                <a:schemeClr val="tx1"/>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2FC118E9-55EB-2541-BE09-47DCFD089058}"/>
              </a:ext>
            </a:extLst>
          </p:cNvPr>
          <p:cNvSpPr txBox="1"/>
          <p:nvPr/>
        </p:nvSpPr>
        <p:spPr>
          <a:xfrm>
            <a:off x="6600" y="6283521"/>
            <a:ext cx="992579" cy="369332"/>
          </a:xfrm>
          <a:prstGeom prst="rect">
            <a:avLst/>
          </a:prstGeom>
          <a:noFill/>
        </p:spPr>
        <p:txBody>
          <a:bodyPr wrap="none" rtlCol="0">
            <a:spAutoFit/>
          </a:bodyPr>
          <a:lstStyle/>
          <a:p>
            <a:r>
              <a:rPr lang="en-US" dirty="0">
                <a:solidFill>
                  <a:schemeClr val="accent1">
                    <a:lumMod val="75000"/>
                  </a:schemeClr>
                </a:solidFill>
                <a:latin typeface="Arial" panose="020B0604020202020204" pitchFamily="34" charset="0"/>
                <a:cs typeface="Arial" panose="020B0604020202020204" pitchFamily="34" charset="0"/>
              </a:rPr>
              <a:t>Positive</a:t>
            </a:r>
          </a:p>
        </p:txBody>
      </p:sp>
      <p:sp>
        <p:nvSpPr>
          <p:cNvPr id="15" name="TextBox 14">
            <a:extLst>
              <a:ext uri="{FF2B5EF4-FFF2-40B4-BE49-F238E27FC236}">
                <a16:creationId xmlns:a16="http://schemas.microsoft.com/office/drawing/2014/main" id="{75925E92-4F52-48FF-EBC2-DB74B4630E55}"/>
              </a:ext>
            </a:extLst>
          </p:cNvPr>
          <p:cNvSpPr txBox="1"/>
          <p:nvPr/>
        </p:nvSpPr>
        <p:spPr>
          <a:xfrm>
            <a:off x="-8709" y="6536809"/>
            <a:ext cx="1095172" cy="369332"/>
          </a:xfrm>
          <a:prstGeom prst="rect">
            <a:avLst/>
          </a:prstGeom>
          <a:noFill/>
        </p:spPr>
        <p:txBody>
          <a:bodyPr wrap="none" rtlCol="0">
            <a:spAutoFit/>
          </a:bodyPr>
          <a:lstStyle/>
          <a:p>
            <a:r>
              <a:rPr lang="en-US" dirty="0">
                <a:solidFill>
                  <a:srgbClr val="C00000"/>
                </a:solidFill>
                <a:latin typeface="Arial" panose="020B0604020202020204" pitchFamily="34" charset="0"/>
                <a:cs typeface="Arial" panose="020B0604020202020204" pitchFamily="34" charset="0"/>
              </a:rPr>
              <a:t>Negative</a:t>
            </a:r>
          </a:p>
        </p:txBody>
      </p:sp>
    </p:spTree>
    <p:extLst>
      <p:ext uri="{BB962C8B-B14F-4D97-AF65-F5344CB8AC3E}">
        <p14:creationId xmlns:p14="http://schemas.microsoft.com/office/powerpoint/2010/main" val="29464390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88094F-920D-23B9-865E-B5E98219C4F1}"/>
              </a:ext>
            </a:extLst>
          </p:cNvPr>
          <p:cNvSpPr>
            <a:spLocks noGrp="1"/>
          </p:cNvSpPr>
          <p:nvPr>
            <p:ph type="title"/>
          </p:nvPr>
        </p:nvSpPr>
        <p:spPr/>
        <p:txBody>
          <a:bodyPr>
            <a:normAutofit/>
          </a:bodyPr>
          <a:lstStyle/>
          <a:p>
            <a:r>
              <a:rPr lang="en-US" dirty="0"/>
              <a:t>… or may indirectly </a:t>
            </a:r>
            <a:r>
              <a:rPr lang="en-US" b="1" dirty="0">
                <a:solidFill>
                  <a:schemeClr val="accent1">
                    <a:lumMod val="75000"/>
                  </a:schemeClr>
                </a:solidFill>
              </a:rPr>
              <a:t>increase</a:t>
            </a:r>
            <a:r>
              <a:rPr lang="en-US" dirty="0"/>
              <a:t> </a:t>
            </a:r>
            <a:r>
              <a:rPr lang="en-US" i="1" dirty="0"/>
              <a:t>N</a:t>
            </a:r>
            <a:r>
              <a:rPr lang="en-US" baseline="-25000" dirty="0"/>
              <a:t>area</a:t>
            </a:r>
            <a:r>
              <a:rPr lang="en-US" dirty="0"/>
              <a:t> due to </a:t>
            </a:r>
            <a:r>
              <a:rPr lang="en-US" b="1" dirty="0">
                <a:solidFill>
                  <a:srgbClr val="C00000"/>
                </a:solidFill>
              </a:rPr>
              <a:t>reductions</a:t>
            </a:r>
            <a:r>
              <a:rPr lang="en-US" dirty="0"/>
              <a:t> in the cost of acquiring nitrogen</a:t>
            </a:r>
          </a:p>
        </p:txBody>
      </p:sp>
      <p:sp>
        <p:nvSpPr>
          <p:cNvPr id="4" name="Slide Number Placeholder 3">
            <a:extLst>
              <a:ext uri="{FF2B5EF4-FFF2-40B4-BE49-F238E27FC236}">
                <a16:creationId xmlns:a16="http://schemas.microsoft.com/office/drawing/2014/main" id="{DAED0335-30D9-CFFB-A8EC-AAFC69A2A226}"/>
              </a:ext>
            </a:extLst>
          </p:cNvPr>
          <p:cNvSpPr>
            <a:spLocks noGrp="1"/>
          </p:cNvSpPr>
          <p:nvPr>
            <p:ph type="sldNum" sz="quarter" idx="12"/>
          </p:nvPr>
        </p:nvSpPr>
        <p:spPr/>
        <p:txBody>
          <a:bodyPr/>
          <a:lstStyle/>
          <a:p>
            <a:fld id="{CE250C90-A217-6949-8BD2-2F5146168076}" type="slidenum">
              <a:rPr lang="en-US" smtClean="0"/>
              <a:pPr/>
              <a:t>17</a:t>
            </a:fld>
            <a:endParaRPr lang="en-US" sz="2000"/>
          </a:p>
        </p:txBody>
      </p:sp>
      <p:cxnSp>
        <p:nvCxnSpPr>
          <p:cNvPr id="5" name="Straight Arrow Connector 4">
            <a:extLst>
              <a:ext uri="{FF2B5EF4-FFF2-40B4-BE49-F238E27FC236}">
                <a16:creationId xmlns:a16="http://schemas.microsoft.com/office/drawing/2014/main" id="{DB8C57FB-E988-5AC4-2FC9-2E95FC495A5E}"/>
              </a:ext>
            </a:extLst>
          </p:cNvPr>
          <p:cNvCxnSpPr>
            <a:cxnSpLocks/>
          </p:cNvCxnSpPr>
          <p:nvPr/>
        </p:nvCxnSpPr>
        <p:spPr>
          <a:xfrm flipH="1" flipV="1">
            <a:off x="8958991" y="4643482"/>
            <a:ext cx="2295" cy="828016"/>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31A75067-ACB5-6D70-97F8-8CBF1F1DA9EF}"/>
              </a:ext>
            </a:extLst>
          </p:cNvPr>
          <p:cNvSpPr/>
          <p:nvPr/>
        </p:nvSpPr>
        <p:spPr>
          <a:xfrm>
            <a:off x="4811774" y="3813422"/>
            <a:ext cx="70504" cy="1001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73"/>
          </a:p>
        </p:txBody>
      </p:sp>
      <p:cxnSp>
        <p:nvCxnSpPr>
          <p:cNvPr id="7" name="Straight Arrow Connector 6">
            <a:extLst>
              <a:ext uri="{FF2B5EF4-FFF2-40B4-BE49-F238E27FC236}">
                <a16:creationId xmlns:a16="http://schemas.microsoft.com/office/drawing/2014/main" id="{ABED37BF-E646-6FFF-A933-063BE43C7088}"/>
              </a:ext>
            </a:extLst>
          </p:cNvPr>
          <p:cNvCxnSpPr>
            <a:cxnSpLocks/>
          </p:cNvCxnSpPr>
          <p:nvPr/>
        </p:nvCxnSpPr>
        <p:spPr>
          <a:xfrm>
            <a:off x="8958991" y="3414003"/>
            <a:ext cx="0" cy="824656"/>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4B239E32-C6F0-AB6A-EF41-7C1FF434F359}"/>
              </a:ext>
            </a:extLst>
          </p:cNvPr>
          <p:cNvCxnSpPr>
            <a:cxnSpLocks/>
          </p:cNvCxnSpPr>
          <p:nvPr/>
        </p:nvCxnSpPr>
        <p:spPr>
          <a:xfrm>
            <a:off x="7108622" y="4452480"/>
            <a:ext cx="1438427" cy="1201366"/>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Elbow Connector 8">
            <a:extLst>
              <a:ext uri="{FF2B5EF4-FFF2-40B4-BE49-F238E27FC236}">
                <a16:creationId xmlns:a16="http://schemas.microsoft.com/office/drawing/2014/main" id="{B3C78BAD-5FD1-0120-C1C3-B0037D792A03}"/>
              </a:ext>
            </a:extLst>
          </p:cNvPr>
          <p:cNvCxnSpPr>
            <a:cxnSpLocks/>
          </p:cNvCxnSpPr>
          <p:nvPr/>
        </p:nvCxnSpPr>
        <p:spPr>
          <a:xfrm flipH="1" flipV="1">
            <a:off x="9370719" y="3226640"/>
            <a:ext cx="2295" cy="2432222"/>
          </a:xfrm>
          <a:prstGeom prst="bentConnector3">
            <a:avLst>
              <a:gd name="adj1" fmla="val -18977996"/>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5CBD5A87-E570-5325-0279-FA44F302218D}"/>
              </a:ext>
            </a:extLst>
          </p:cNvPr>
          <p:cNvCxnSpPr>
            <a:stCxn id="23" idx="3"/>
            <a:endCxn id="24" idx="1"/>
          </p:cNvCxnSpPr>
          <p:nvPr/>
        </p:nvCxnSpPr>
        <p:spPr>
          <a:xfrm>
            <a:off x="5313419" y="4447252"/>
            <a:ext cx="1213594" cy="1"/>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E2266A1F-BFDA-938C-3CE5-5A05517C6112}"/>
              </a:ext>
            </a:extLst>
          </p:cNvPr>
          <p:cNvCxnSpPr>
            <a:cxnSpLocks/>
          </p:cNvCxnSpPr>
          <p:nvPr/>
        </p:nvCxnSpPr>
        <p:spPr>
          <a:xfrm>
            <a:off x="6931218" y="3416389"/>
            <a:ext cx="0" cy="828453"/>
          </a:xfrm>
          <a:prstGeom prst="straightConnector1">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7850497D-56EA-DBB6-5A17-E39F9327F92F}"/>
              </a:ext>
            </a:extLst>
          </p:cNvPr>
          <p:cNvCxnSpPr>
            <a:cxnSpLocks/>
          </p:cNvCxnSpPr>
          <p:nvPr/>
        </p:nvCxnSpPr>
        <p:spPr>
          <a:xfrm flipV="1">
            <a:off x="3135374" y="4645989"/>
            <a:ext cx="1365140" cy="1163791"/>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7E65D56F-DE70-C4FE-9D73-0773EA473A57}"/>
              </a:ext>
            </a:extLst>
          </p:cNvPr>
          <p:cNvCxnSpPr>
            <a:cxnSpLocks/>
          </p:cNvCxnSpPr>
          <p:nvPr/>
        </p:nvCxnSpPr>
        <p:spPr>
          <a:xfrm flipH="1" flipV="1">
            <a:off x="4909213" y="4649663"/>
            <a:ext cx="490" cy="1210199"/>
          </a:xfrm>
          <a:prstGeom prst="straightConnector1">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A508EA90-1E48-EAE0-EE52-51BB5D2BD081}"/>
              </a:ext>
            </a:extLst>
          </p:cNvPr>
          <p:cNvCxnSpPr>
            <a:stCxn id="30" idx="2"/>
            <a:endCxn id="28" idx="0"/>
          </p:cNvCxnSpPr>
          <p:nvPr/>
        </p:nvCxnSpPr>
        <p:spPr>
          <a:xfrm>
            <a:off x="2879455" y="3421527"/>
            <a:ext cx="0" cy="2042447"/>
          </a:xfrm>
          <a:prstGeom prst="straightConnector1">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7C1DC017-20C5-1AC1-2FC9-451677D3DD80}"/>
              </a:ext>
            </a:extLst>
          </p:cNvPr>
          <p:cNvSpPr/>
          <p:nvPr/>
        </p:nvSpPr>
        <p:spPr>
          <a:xfrm>
            <a:off x="8554785" y="4246183"/>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sz="1333" i="1" dirty="0">
                <a:solidFill>
                  <a:schemeClr val="tx1"/>
                </a:solidFill>
                <a:latin typeface="Arial" panose="020B0604020202020204" pitchFamily="34" charset="0"/>
                <a:cs typeface="Arial" panose="020B0604020202020204" pitchFamily="34" charset="0"/>
              </a:rPr>
              <a:t>Ν</a:t>
            </a:r>
            <a:r>
              <a:rPr lang="en-US" sz="1333" baseline="-25000" dirty="0">
                <a:solidFill>
                  <a:schemeClr val="tx1"/>
                </a:solidFill>
                <a:latin typeface="Arial" panose="020B0604020202020204" pitchFamily="34" charset="0"/>
                <a:cs typeface="Arial" panose="020B0604020202020204" pitchFamily="34" charset="0"/>
              </a:rPr>
              <a:t>area</a:t>
            </a:r>
            <a:endParaRPr lang="en-US" sz="1333" i="1" dirty="0">
              <a:solidFill>
                <a:schemeClr val="tx1"/>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05310D13-C204-460E-EB51-C4D7C9C6D7FE}"/>
              </a:ext>
            </a:extLst>
          </p:cNvPr>
          <p:cNvSpPr/>
          <p:nvPr/>
        </p:nvSpPr>
        <p:spPr>
          <a:xfrm>
            <a:off x="4505498" y="5462564"/>
            <a:ext cx="808411" cy="389775"/>
          </a:xfrm>
          <a:prstGeom prst="rect">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dirty="0">
                <a:solidFill>
                  <a:schemeClr val="accent1">
                    <a:lumMod val="75000"/>
                  </a:schemeClr>
                </a:solidFill>
                <a:latin typeface="Arial" panose="020B0604020202020204" pitchFamily="34" charset="0"/>
                <a:cs typeface="Arial" panose="020B0604020202020204" pitchFamily="34" charset="0"/>
              </a:rPr>
              <a:t>C</a:t>
            </a:r>
            <a:r>
              <a:rPr lang="en-US" sz="1333" baseline="-25000" dirty="0">
                <a:solidFill>
                  <a:schemeClr val="accent1">
                    <a:lumMod val="75000"/>
                  </a:schemeClr>
                </a:solidFill>
                <a:latin typeface="Arial" panose="020B0604020202020204" pitchFamily="34" charset="0"/>
                <a:cs typeface="Arial" panose="020B0604020202020204" pitchFamily="34" charset="0"/>
              </a:rPr>
              <a:t>3</a:t>
            </a:r>
            <a:r>
              <a:rPr lang="en-US" sz="1333" dirty="0">
                <a:solidFill>
                  <a:schemeClr val="tx1"/>
                </a:solidFill>
                <a:latin typeface="Arial" panose="020B0604020202020204" pitchFamily="34" charset="0"/>
                <a:cs typeface="Arial" panose="020B0604020202020204" pitchFamily="34" charset="0"/>
              </a:rPr>
              <a:t>/</a:t>
            </a:r>
            <a:r>
              <a:rPr lang="en-US" sz="1333" dirty="0">
                <a:solidFill>
                  <a:srgbClr val="C00000"/>
                </a:solidFill>
                <a:latin typeface="Arial" panose="020B0604020202020204" pitchFamily="34" charset="0"/>
                <a:cs typeface="Arial" panose="020B0604020202020204" pitchFamily="34" charset="0"/>
              </a:rPr>
              <a:t>C</a:t>
            </a:r>
            <a:r>
              <a:rPr lang="en-US" sz="1333" baseline="-25000" dirty="0">
                <a:solidFill>
                  <a:srgbClr val="C00000"/>
                </a:solidFill>
                <a:latin typeface="Arial" panose="020B0604020202020204" pitchFamily="34" charset="0"/>
                <a:cs typeface="Arial" panose="020B0604020202020204" pitchFamily="34" charset="0"/>
              </a:rPr>
              <a:t>4</a:t>
            </a:r>
            <a:endParaRPr lang="en-US" sz="1333" dirty="0">
              <a:solidFill>
                <a:srgbClr val="C00000"/>
              </a:solidFill>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63B846D0-8CD4-308F-DB1C-EA11CEF25482}"/>
              </a:ext>
            </a:extLst>
          </p:cNvPr>
          <p:cNvSpPr/>
          <p:nvPr/>
        </p:nvSpPr>
        <p:spPr>
          <a:xfrm>
            <a:off x="8557080" y="5463974"/>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M</a:t>
            </a:r>
            <a:r>
              <a:rPr lang="en-US" sz="1333" baseline="-25000" dirty="0">
                <a:solidFill>
                  <a:schemeClr val="tx1"/>
                </a:solidFill>
                <a:latin typeface="Arial" panose="020B0604020202020204" pitchFamily="34" charset="0"/>
                <a:cs typeface="Arial" panose="020B0604020202020204" pitchFamily="34" charset="0"/>
              </a:rPr>
              <a:t>area</a:t>
            </a:r>
            <a:endParaRPr lang="en-US" sz="1333" i="1" dirty="0">
              <a:solidFill>
                <a:schemeClr val="tx1"/>
              </a:solidFill>
              <a:latin typeface="Arial" panose="020B0604020202020204" pitchFamily="34" charset="0"/>
              <a:cs typeface="Arial" panose="020B0604020202020204" pitchFamily="34" charset="0"/>
            </a:endParaRPr>
          </a:p>
        </p:txBody>
      </p:sp>
      <p:sp>
        <p:nvSpPr>
          <p:cNvPr id="18" name="Rectangle 17">
            <a:extLst>
              <a:ext uri="{FF2B5EF4-FFF2-40B4-BE49-F238E27FC236}">
                <a16:creationId xmlns:a16="http://schemas.microsoft.com/office/drawing/2014/main" id="{B1174574-7DFF-BAE4-E2DE-93655392BF6C}"/>
              </a:ext>
            </a:extLst>
          </p:cNvPr>
          <p:cNvSpPr/>
          <p:nvPr/>
        </p:nvSpPr>
        <p:spPr>
          <a:xfrm>
            <a:off x="8554785" y="3031752"/>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N</a:t>
            </a:r>
            <a:r>
              <a:rPr lang="en-US" sz="1333" baseline="-25000" dirty="0">
                <a:solidFill>
                  <a:schemeClr val="tx1"/>
                </a:solidFill>
                <a:latin typeface="Arial" panose="020B0604020202020204" pitchFamily="34" charset="0"/>
                <a:cs typeface="Arial" panose="020B0604020202020204" pitchFamily="34" charset="0"/>
              </a:rPr>
              <a:t>mass</a:t>
            </a:r>
            <a:endParaRPr lang="en-US" sz="1333" i="1" dirty="0">
              <a:solidFill>
                <a:schemeClr val="tx1"/>
              </a:solidFill>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57003635-355A-4F32-5EA6-41C40AEB6F46}"/>
              </a:ext>
            </a:extLst>
          </p:cNvPr>
          <p:cNvSpPr/>
          <p:nvPr/>
        </p:nvSpPr>
        <p:spPr>
          <a:xfrm>
            <a:off x="6527012" y="3034137"/>
            <a:ext cx="808411" cy="389775"/>
          </a:xfrm>
          <a:prstGeom prst="rect">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VPD</a:t>
            </a:r>
            <a:r>
              <a:rPr lang="en-US" sz="1333" baseline="-25000" dirty="0">
                <a:solidFill>
                  <a:schemeClr val="tx1"/>
                </a:solidFill>
                <a:latin typeface="Arial" panose="020B0604020202020204" pitchFamily="34" charset="0"/>
                <a:cs typeface="Arial" panose="020B0604020202020204" pitchFamily="34" charset="0"/>
              </a:rPr>
              <a:t>4</a:t>
            </a:r>
            <a:endParaRPr lang="en-US" sz="1333" dirty="0">
              <a:solidFill>
                <a:schemeClr val="tx1"/>
              </a:solidFill>
              <a:latin typeface="Arial" panose="020B0604020202020204" pitchFamily="34" charset="0"/>
              <a:cs typeface="Arial" panose="020B0604020202020204" pitchFamily="34" charset="0"/>
            </a:endParaRPr>
          </a:p>
        </p:txBody>
      </p:sp>
      <p:cxnSp>
        <p:nvCxnSpPr>
          <p:cNvPr id="20" name="Straight Arrow Connector 19">
            <a:extLst>
              <a:ext uri="{FF2B5EF4-FFF2-40B4-BE49-F238E27FC236}">
                <a16:creationId xmlns:a16="http://schemas.microsoft.com/office/drawing/2014/main" id="{58C77FE3-555C-999C-31D7-7A28D5E20A7B}"/>
              </a:ext>
            </a:extLst>
          </p:cNvPr>
          <p:cNvCxnSpPr>
            <a:cxnSpLocks/>
          </p:cNvCxnSpPr>
          <p:nvPr/>
        </p:nvCxnSpPr>
        <p:spPr>
          <a:xfrm flipV="1">
            <a:off x="7208796" y="3234163"/>
            <a:ext cx="1338466" cy="1118667"/>
          </a:xfrm>
          <a:prstGeom prst="straightConnector1">
            <a:avLst/>
          </a:prstGeom>
          <a:ln w="38100">
            <a:solidFill>
              <a:srgbClr val="C0000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0468B3A3-9EBD-9147-64F9-F326DC91B3EE}"/>
              </a:ext>
            </a:extLst>
          </p:cNvPr>
          <p:cNvCxnSpPr>
            <a:cxnSpLocks/>
          </p:cNvCxnSpPr>
          <p:nvPr/>
        </p:nvCxnSpPr>
        <p:spPr>
          <a:xfrm>
            <a:off x="3278645" y="3224132"/>
            <a:ext cx="1221348" cy="1019543"/>
          </a:xfrm>
          <a:prstGeom prst="straightConnector1">
            <a:avLst/>
          </a:prstGeom>
          <a:ln w="38100">
            <a:solidFill>
              <a:schemeClr val="bg1">
                <a:lumMod val="6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AAECBD5C-89A7-32F9-1400-9F585E051F0F}"/>
              </a:ext>
            </a:extLst>
          </p:cNvPr>
          <p:cNvCxnSpPr>
            <a:cxnSpLocks/>
          </p:cNvCxnSpPr>
          <p:nvPr/>
        </p:nvCxnSpPr>
        <p:spPr>
          <a:xfrm>
            <a:off x="4905336" y="3424417"/>
            <a:ext cx="3877" cy="820424"/>
          </a:xfrm>
          <a:prstGeom prst="straightConnector1">
            <a:avLst/>
          </a:prstGeom>
          <a:ln w="38100">
            <a:solidFill>
              <a:schemeClr val="bg1">
                <a:lumMod val="6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5359ED77-9BD6-3C33-18CC-75C1706F481F}"/>
              </a:ext>
            </a:extLst>
          </p:cNvPr>
          <p:cNvSpPr/>
          <p:nvPr/>
        </p:nvSpPr>
        <p:spPr>
          <a:xfrm>
            <a:off x="4505008" y="4252364"/>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sz="1333" i="1" dirty="0">
                <a:solidFill>
                  <a:schemeClr val="tx1"/>
                </a:solidFill>
                <a:latin typeface="Arial" panose="020B0604020202020204" pitchFamily="34" charset="0"/>
                <a:cs typeface="Arial" panose="020B0604020202020204" pitchFamily="34" charset="0"/>
              </a:rPr>
              <a:t>β</a:t>
            </a:r>
            <a:endParaRPr lang="en-US" sz="1333" i="1" dirty="0">
              <a:solidFill>
                <a:schemeClr val="tx1"/>
              </a:solidFill>
              <a:latin typeface="Arial" panose="020B0604020202020204" pitchFamily="34" charset="0"/>
              <a:cs typeface="Arial" panose="020B0604020202020204" pitchFamily="34" charset="0"/>
            </a:endParaRPr>
          </a:p>
        </p:txBody>
      </p:sp>
      <p:sp>
        <p:nvSpPr>
          <p:cNvPr id="24" name="Rectangle 23">
            <a:extLst>
              <a:ext uri="{FF2B5EF4-FFF2-40B4-BE49-F238E27FC236}">
                <a16:creationId xmlns:a16="http://schemas.microsoft.com/office/drawing/2014/main" id="{AD6A6772-8445-ECAD-B8C1-0C4BBEEE7E7C}"/>
              </a:ext>
            </a:extLst>
          </p:cNvPr>
          <p:cNvSpPr/>
          <p:nvPr/>
        </p:nvSpPr>
        <p:spPr>
          <a:xfrm>
            <a:off x="6527012" y="4252365"/>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C</a:t>
            </a:r>
            <a:r>
              <a:rPr lang="en-US" sz="1333" baseline="-25000" dirty="0">
                <a:solidFill>
                  <a:schemeClr val="tx1"/>
                </a:solidFill>
                <a:latin typeface="Arial" panose="020B0604020202020204" pitchFamily="34" charset="0"/>
                <a:cs typeface="Arial" panose="020B0604020202020204" pitchFamily="34" charset="0"/>
              </a:rPr>
              <a:t>i</a:t>
            </a:r>
            <a:r>
              <a:rPr lang="en-US" sz="1333" i="1" dirty="0">
                <a:solidFill>
                  <a:schemeClr val="tx1"/>
                </a:solidFill>
                <a:latin typeface="Arial" panose="020B0604020202020204" pitchFamily="34" charset="0"/>
                <a:cs typeface="Arial" panose="020B0604020202020204" pitchFamily="34" charset="0"/>
              </a:rPr>
              <a:t>:C</a:t>
            </a:r>
            <a:r>
              <a:rPr lang="en-US" sz="1333" baseline="-25000" dirty="0">
                <a:solidFill>
                  <a:schemeClr val="tx1"/>
                </a:solidFill>
                <a:latin typeface="Arial" panose="020B0604020202020204" pitchFamily="34" charset="0"/>
                <a:cs typeface="Arial" panose="020B0604020202020204" pitchFamily="34" charset="0"/>
              </a:rPr>
              <a:t>a</a:t>
            </a:r>
          </a:p>
        </p:txBody>
      </p:sp>
      <p:cxnSp>
        <p:nvCxnSpPr>
          <p:cNvPr id="25" name="Elbow Connector 24">
            <a:extLst>
              <a:ext uri="{FF2B5EF4-FFF2-40B4-BE49-F238E27FC236}">
                <a16:creationId xmlns:a16="http://schemas.microsoft.com/office/drawing/2014/main" id="{887A42A2-6141-BACA-5EC6-BB011B3DDA1C}"/>
              </a:ext>
            </a:extLst>
          </p:cNvPr>
          <p:cNvCxnSpPr>
            <a:cxnSpLocks/>
          </p:cNvCxnSpPr>
          <p:nvPr/>
        </p:nvCxnSpPr>
        <p:spPr>
          <a:xfrm rot="16200000" flipH="1">
            <a:off x="5920370" y="2815342"/>
            <a:ext cx="5643" cy="6081831"/>
          </a:xfrm>
          <a:prstGeom prst="bentConnector3">
            <a:avLst>
              <a:gd name="adj1" fmla="val 7743488"/>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Elbow Connector 25">
            <a:extLst>
              <a:ext uri="{FF2B5EF4-FFF2-40B4-BE49-F238E27FC236}">
                <a16:creationId xmlns:a16="http://schemas.microsoft.com/office/drawing/2014/main" id="{AB929715-F279-7381-D1DE-709E2177A498}"/>
              </a:ext>
            </a:extLst>
          </p:cNvPr>
          <p:cNvCxnSpPr>
            <a:cxnSpLocks/>
          </p:cNvCxnSpPr>
          <p:nvPr/>
        </p:nvCxnSpPr>
        <p:spPr>
          <a:xfrm rot="10800000" flipH="1">
            <a:off x="2773076" y="3024228"/>
            <a:ext cx="6483741" cy="2627110"/>
          </a:xfrm>
          <a:prstGeom prst="bentConnector4">
            <a:avLst>
              <a:gd name="adj1" fmla="val -9886"/>
              <a:gd name="adj2" fmla="val 123721"/>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Elbow Connector 26">
            <a:extLst>
              <a:ext uri="{FF2B5EF4-FFF2-40B4-BE49-F238E27FC236}">
                <a16:creationId xmlns:a16="http://schemas.microsoft.com/office/drawing/2014/main" id="{22011302-0648-6914-203F-47517789B36B}"/>
              </a:ext>
            </a:extLst>
          </p:cNvPr>
          <p:cNvCxnSpPr>
            <a:cxnSpLocks/>
          </p:cNvCxnSpPr>
          <p:nvPr/>
        </p:nvCxnSpPr>
        <p:spPr>
          <a:xfrm rot="5400000" flipH="1" flipV="1">
            <a:off x="6926957" y="1005116"/>
            <a:ext cx="10413" cy="4053654"/>
          </a:xfrm>
          <a:prstGeom prst="bentConnector3">
            <a:avLst>
              <a:gd name="adj1" fmla="val 3608240"/>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D5ECA94F-D790-EC6F-8523-0D715DBADCB1}"/>
              </a:ext>
            </a:extLst>
          </p:cNvPr>
          <p:cNvSpPr/>
          <p:nvPr/>
        </p:nvSpPr>
        <p:spPr>
          <a:xfrm>
            <a:off x="2475249" y="5463974"/>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Soil N</a:t>
            </a:r>
            <a:endParaRPr lang="en-US" sz="1333" dirty="0">
              <a:solidFill>
                <a:schemeClr val="tx1"/>
              </a:solidFill>
              <a:latin typeface="Arial" panose="020B0604020202020204" pitchFamily="34" charset="0"/>
              <a:cs typeface="Arial" panose="020B0604020202020204" pitchFamily="34" charset="0"/>
            </a:endParaRPr>
          </a:p>
        </p:txBody>
      </p:sp>
      <p:sp>
        <p:nvSpPr>
          <p:cNvPr id="29" name="Rectangle 28">
            <a:extLst>
              <a:ext uri="{FF2B5EF4-FFF2-40B4-BE49-F238E27FC236}">
                <a16:creationId xmlns:a16="http://schemas.microsoft.com/office/drawing/2014/main" id="{B6C74EB3-4D64-BF1D-E087-EBDD6CD7F662}"/>
              </a:ext>
            </a:extLst>
          </p:cNvPr>
          <p:cNvSpPr/>
          <p:nvPr/>
        </p:nvSpPr>
        <p:spPr>
          <a:xfrm>
            <a:off x="4501131" y="3042165"/>
            <a:ext cx="808411" cy="389775"/>
          </a:xfrm>
          <a:prstGeom prst="rect">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N</a:t>
            </a:r>
            <a:r>
              <a:rPr lang="en-US" sz="1333" baseline="-25000" dirty="0">
                <a:solidFill>
                  <a:schemeClr val="tx1"/>
                </a:solidFill>
                <a:latin typeface="Arial" panose="020B0604020202020204" pitchFamily="34" charset="0"/>
                <a:cs typeface="Arial" panose="020B0604020202020204" pitchFamily="34" charset="0"/>
              </a:rPr>
              <a:t>fixer</a:t>
            </a:r>
            <a:endParaRPr lang="en-US" sz="1333" i="1" dirty="0">
              <a:solidFill>
                <a:schemeClr val="tx1"/>
              </a:solidFill>
              <a:latin typeface="Arial" panose="020B0604020202020204" pitchFamily="34" charset="0"/>
              <a:cs typeface="Arial" panose="020B0604020202020204" pitchFamily="34" charset="0"/>
            </a:endParaRPr>
          </a:p>
        </p:txBody>
      </p:sp>
      <p:sp>
        <p:nvSpPr>
          <p:cNvPr id="30" name="Rectangle 29">
            <a:extLst>
              <a:ext uri="{FF2B5EF4-FFF2-40B4-BE49-F238E27FC236}">
                <a16:creationId xmlns:a16="http://schemas.microsoft.com/office/drawing/2014/main" id="{495E90F6-91BA-73A1-755D-19A18989DDE7}"/>
              </a:ext>
            </a:extLst>
          </p:cNvPr>
          <p:cNvSpPr/>
          <p:nvPr/>
        </p:nvSpPr>
        <p:spPr>
          <a:xfrm>
            <a:off x="2475249" y="3031752"/>
            <a:ext cx="808411" cy="389775"/>
          </a:xfrm>
          <a:prstGeom prst="rect">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SM</a:t>
            </a:r>
            <a:r>
              <a:rPr lang="en-US" sz="1333" baseline="-25000" dirty="0">
                <a:solidFill>
                  <a:schemeClr val="tx1"/>
                </a:solidFill>
                <a:latin typeface="Arial" panose="020B0604020202020204" pitchFamily="34" charset="0"/>
                <a:cs typeface="Arial" panose="020B0604020202020204" pitchFamily="34" charset="0"/>
              </a:rPr>
              <a:t>90</a:t>
            </a:r>
            <a:endParaRPr lang="en-US" sz="1333" dirty="0">
              <a:solidFill>
                <a:schemeClr val="tx1"/>
              </a:solidFill>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27429FDB-8B0D-5BBB-5BC7-55E79C97915E}"/>
              </a:ext>
            </a:extLst>
          </p:cNvPr>
          <p:cNvSpPr txBox="1"/>
          <p:nvPr/>
        </p:nvSpPr>
        <p:spPr>
          <a:xfrm>
            <a:off x="6600" y="6283521"/>
            <a:ext cx="992579" cy="369332"/>
          </a:xfrm>
          <a:prstGeom prst="rect">
            <a:avLst/>
          </a:prstGeom>
          <a:noFill/>
        </p:spPr>
        <p:txBody>
          <a:bodyPr wrap="none" rtlCol="0">
            <a:spAutoFit/>
          </a:bodyPr>
          <a:lstStyle/>
          <a:p>
            <a:r>
              <a:rPr lang="en-US" dirty="0">
                <a:solidFill>
                  <a:schemeClr val="accent1">
                    <a:lumMod val="75000"/>
                  </a:schemeClr>
                </a:solidFill>
                <a:latin typeface="Arial" panose="020B0604020202020204" pitchFamily="34" charset="0"/>
                <a:cs typeface="Arial" panose="020B0604020202020204" pitchFamily="34" charset="0"/>
              </a:rPr>
              <a:t>Positive</a:t>
            </a:r>
          </a:p>
        </p:txBody>
      </p:sp>
      <p:sp>
        <p:nvSpPr>
          <p:cNvPr id="31" name="TextBox 30">
            <a:extLst>
              <a:ext uri="{FF2B5EF4-FFF2-40B4-BE49-F238E27FC236}">
                <a16:creationId xmlns:a16="http://schemas.microsoft.com/office/drawing/2014/main" id="{FC3161AF-A9EB-C216-5DBA-52DA4844E0E6}"/>
              </a:ext>
            </a:extLst>
          </p:cNvPr>
          <p:cNvSpPr txBox="1"/>
          <p:nvPr/>
        </p:nvSpPr>
        <p:spPr>
          <a:xfrm>
            <a:off x="-8709" y="6536809"/>
            <a:ext cx="1095172" cy="369332"/>
          </a:xfrm>
          <a:prstGeom prst="rect">
            <a:avLst/>
          </a:prstGeom>
          <a:noFill/>
        </p:spPr>
        <p:txBody>
          <a:bodyPr wrap="none" rtlCol="0">
            <a:spAutoFit/>
          </a:bodyPr>
          <a:lstStyle/>
          <a:p>
            <a:r>
              <a:rPr lang="en-US" dirty="0">
                <a:solidFill>
                  <a:srgbClr val="C00000"/>
                </a:solidFill>
                <a:latin typeface="Arial" panose="020B0604020202020204" pitchFamily="34" charset="0"/>
                <a:cs typeface="Arial" panose="020B0604020202020204" pitchFamily="34" charset="0"/>
              </a:rPr>
              <a:t>Negative</a:t>
            </a:r>
          </a:p>
        </p:txBody>
      </p:sp>
    </p:spTree>
    <p:extLst>
      <p:ext uri="{BB962C8B-B14F-4D97-AF65-F5344CB8AC3E}">
        <p14:creationId xmlns:p14="http://schemas.microsoft.com/office/powerpoint/2010/main" val="31360461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a:extLst>
              <a:ext uri="{FF2B5EF4-FFF2-40B4-BE49-F238E27FC236}">
                <a16:creationId xmlns:a16="http://schemas.microsoft.com/office/drawing/2014/main" id="{8406CF06-5AED-39C2-6C8D-14AD20E3774F}"/>
              </a:ext>
            </a:extLst>
          </p:cNvPr>
          <p:cNvSpPr>
            <a:spLocks noGrp="1"/>
          </p:cNvSpPr>
          <p:nvPr>
            <p:ph idx="1"/>
          </p:nvPr>
        </p:nvSpPr>
        <p:spPr>
          <a:xfrm>
            <a:off x="526593" y="1865494"/>
            <a:ext cx="5257800" cy="4757292"/>
          </a:xfrm>
        </p:spPr>
        <p:txBody>
          <a:bodyPr>
            <a:normAutofit lnSpcReduction="10000"/>
          </a:bodyPr>
          <a:lstStyle/>
          <a:p>
            <a:r>
              <a:rPr lang="en-US" dirty="0">
                <a:latin typeface="Arial" panose="020B0604020202020204" pitchFamily="34" charset="0"/>
                <a:cs typeface="Arial" panose="020B0604020202020204" pitchFamily="34" charset="0"/>
              </a:rPr>
              <a:t>24 sites</a:t>
            </a:r>
          </a:p>
          <a:p>
            <a:pPr lvl="1"/>
            <a:r>
              <a:rPr lang="en-US" dirty="0">
                <a:latin typeface="Arial" panose="020B0604020202020204" pitchFamily="34" charset="0"/>
                <a:cs typeface="Arial" panose="020B0604020202020204" pitchFamily="34" charset="0"/>
              </a:rPr>
              <a:t>12 in 2020</a:t>
            </a:r>
          </a:p>
          <a:p>
            <a:pPr lvl="1"/>
            <a:r>
              <a:rPr lang="en-US" dirty="0">
                <a:latin typeface="Arial" panose="020B0604020202020204" pitchFamily="34" charset="0"/>
                <a:cs typeface="Arial" panose="020B0604020202020204" pitchFamily="34" charset="0"/>
              </a:rPr>
              <a:t>15 in 2021 (3 from 2020)</a:t>
            </a:r>
          </a:p>
          <a:p>
            <a:pPr marL="0" indent="0">
              <a:buNone/>
            </a:pPr>
            <a:endParaRPr lang="en-US" sz="1300"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3 leaves of 5 most dominant species at each site</a:t>
            </a:r>
          </a:p>
          <a:p>
            <a:pPr lvl="1"/>
            <a:r>
              <a:rPr lang="en-US" dirty="0">
                <a:latin typeface="Arial" panose="020B0604020202020204" pitchFamily="34" charset="0"/>
                <a:cs typeface="Arial" panose="020B0604020202020204" pitchFamily="34" charset="0"/>
              </a:rPr>
              <a:t>Leaf nitrogen content</a:t>
            </a:r>
          </a:p>
          <a:p>
            <a:pPr lvl="1"/>
            <a:r>
              <a:rPr lang="en-US" dirty="0">
                <a:latin typeface="Arial" panose="020B0604020202020204" pitchFamily="34" charset="0"/>
                <a:cs typeface="Arial" panose="020B0604020202020204" pitchFamily="34" charset="0"/>
              </a:rPr>
              <a:t>Leaf C</a:t>
            </a:r>
            <a:r>
              <a:rPr lang="en-US" baseline="-25000" dirty="0">
                <a:latin typeface="Arial" panose="020B0604020202020204" pitchFamily="34" charset="0"/>
                <a:cs typeface="Arial" panose="020B0604020202020204" pitchFamily="34" charset="0"/>
              </a:rPr>
              <a:t>i</a:t>
            </a:r>
            <a:r>
              <a:rPr lang="en-US" dirty="0">
                <a:latin typeface="Arial" panose="020B0604020202020204" pitchFamily="34" charset="0"/>
                <a:cs typeface="Arial" panose="020B0604020202020204" pitchFamily="34" charset="0"/>
              </a:rPr>
              <a:t>:C</a:t>
            </a:r>
            <a:r>
              <a:rPr lang="en-US" baseline="-25000" dirty="0">
                <a:latin typeface="Arial" panose="020B0604020202020204" pitchFamily="34" charset="0"/>
                <a:cs typeface="Arial" panose="020B0604020202020204" pitchFamily="34" charset="0"/>
              </a:rPr>
              <a:t>a</a:t>
            </a:r>
            <a:r>
              <a:rPr lang="en-US" dirty="0">
                <a:latin typeface="Arial" panose="020B0604020202020204" pitchFamily="34" charset="0"/>
                <a:cs typeface="Arial" panose="020B0604020202020204" pitchFamily="34" charset="0"/>
              </a:rPr>
              <a:t> (</a:t>
            </a:r>
            <a:r>
              <a:rPr lang="el-GR" dirty="0">
                <a:latin typeface="Arial" panose="020B0604020202020204" pitchFamily="34" charset="0"/>
                <a:cs typeface="Arial" panose="020B0604020202020204" pitchFamily="34" charset="0"/>
              </a:rPr>
              <a:t>δ</a:t>
            </a:r>
            <a:r>
              <a:rPr lang="en-US" baseline="30000" dirty="0">
                <a:latin typeface="Arial" panose="020B0604020202020204" pitchFamily="34" charset="0"/>
                <a:cs typeface="Arial" panose="020B0604020202020204" pitchFamily="34" charset="0"/>
              </a:rPr>
              <a:t>13</a:t>
            </a:r>
            <a:r>
              <a:rPr lang="en-US" dirty="0">
                <a:latin typeface="Arial" panose="020B0604020202020204" pitchFamily="34" charset="0"/>
                <a:cs typeface="Arial" panose="020B0604020202020204" pitchFamily="34" charset="0"/>
              </a:rPr>
              <a:t>C)</a:t>
            </a:r>
          </a:p>
          <a:p>
            <a:pPr lvl="1"/>
            <a:r>
              <a:rPr lang="en-US" dirty="0">
                <a:latin typeface="Arial" panose="020B0604020202020204" pitchFamily="34" charset="0"/>
                <a:cs typeface="Arial" panose="020B0604020202020204" pitchFamily="34" charset="0"/>
              </a:rPr>
              <a:t>Cost of acquiring nitrogen relative to water (</a:t>
            </a:r>
            <a:r>
              <a:rPr lang="el-GR" i="1" dirty="0">
                <a:latin typeface="Arial" panose="020B0604020202020204" pitchFamily="34" charset="0"/>
                <a:cs typeface="Arial" panose="020B0604020202020204" pitchFamily="34" charset="0"/>
              </a:rPr>
              <a:t>β</a:t>
            </a:r>
            <a:r>
              <a:rPr lang="en-US" dirty="0">
                <a:latin typeface="Arial" panose="020B0604020202020204" pitchFamily="34" charset="0"/>
                <a:cs typeface="Arial" panose="020B0604020202020204" pitchFamily="34" charset="0"/>
              </a:rPr>
              <a:t>)</a:t>
            </a:r>
          </a:p>
          <a:p>
            <a:endParaRPr lang="en-US" sz="1200"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Composite soil sample</a:t>
            </a:r>
          </a:p>
        </p:txBody>
      </p:sp>
      <p:sp>
        <p:nvSpPr>
          <p:cNvPr id="2" name="Slide Number Placeholder 1">
            <a:extLst>
              <a:ext uri="{FF2B5EF4-FFF2-40B4-BE49-F238E27FC236}">
                <a16:creationId xmlns:a16="http://schemas.microsoft.com/office/drawing/2014/main" id="{230FE742-731B-A74E-9B31-492A8BCD25F2}"/>
              </a:ext>
            </a:extLst>
          </p:cNvPr>
          <p:cNvSpPr>
            <a:spLocks noGrp="1"/>
          </p:cNvSpPr>
          <p:nvPr>
            <p:ph type="sldNum" sz="quarter" idx="12"/>
          </p:nvPr>
        </p:nvSpPr>
        <p:spPr/>
        <p:txBody>
          <a:bodyPr/>
          <a:lstStyle/>
          <a:p>
            <a:fld id="{CE250C90-A217-6949-8BD2-2F5146168076}" type="slidenum">
              <a:rPr lang="en-US" smtClean="0"/>
              <a:t>18</a:t>
            </a:fld>
            <a:endParaRPr lang="en-US"/>
          </a:p>
        </p:txBody>
      </p:sp>
      <p:sp>
        <p:nvSpPr>
          <p:cNvPr id="4" name="Title 3">
            <a:extLst>
              <a:ext uri="{FF2B5EF4-FFF2-40B4-BE49-F238E27FC236}">
                <a16:creationId xmlns:a16="http://schemas.microsoft.com/office/drawing/2014/main" id="{60D8D914-28A2-1B6B-1F67-4429404FD86F}"/>
              </a:ext>
            </a:extLst>
          </p:cNvPr>
          <p:cNvSpPr>
            <a:spLocks noGrp="1"/>
          </p:cNvSpPr>
          <p:nvPr>
            <p:ph type="title"/>
          </p:nvPr>
        </p:nvSpPr>
        <p:spPr/>
        <p:txBody>
          <a:bodyPr/>
          <a:lstStyle/>
          <a:p>
            <a:r>
              <a:rPr lang="en-US" dirty="0"/>
              <a:t>Field gradient experiment</a:t>
            </a:r>
          </a:p>
        </p:txBody>
      </p:sp>
      <p:pic>
        <p:nvPicPr>
          <p:cNvPr id="10" name="Picture 9" descr="Chart&#10;&#10;Description automatically generated">
            <a:extLst>
              <a:ext uri="{FF2B5EF4-FFF2-40B4-BE49-F238E27FC236}">
                <a16:creationId xmlns:a16="http://schemas.microsoft.com/office/drawing/2014/main" id="{3C6D551C-4311-AABA-5275-91D0F098AC75}"/>
              </a:ext>
            </a:extLst>
          </p:cNvPr>
          <p:cNvPicPr>
            <a:picLocks noChangeAspect="1"/>
          </p:cNvPicPr>
          <p:nvPr/>
        </p:nvPicPr>
        <p:blipFill rotWithShape="1">
          <a:blip r:embed="rId2"/>
          <a:srcRect r="50406" b="14760"/>
          <a:stretch/>
        </p:blipFill>
        <p:spPr>
          <a:xfrm>
            <a:off x="5904411" y="1688828"/>
            <a:ext cx="6141141" cy="4214639"/>
          </a:xfrm>
          <a:prstGeom prst="rect">
            <a:avLst/>
          </a:prstGeom>
        </p:spPr>
      </p:pic>
      <p:sp>
        <p:nvSpPr>
          <p:cNvPr id="3" name="Rectangle 2">
            <a:extLst>
              <a:ext uri="{FF2B5EF4-FFF2-40B4-BE49-F238E27FC236}">
                <a16:creationId xmlns:a16="http://schemas.microsoft.com/office/drawing/2014/main" id="{2331763C-2FF9-42E2-4EFA-A91C62BF5ACA}"/>
              </a:ext>
            </a:extLst>
          </p:cNvPr>
          <p:cNvSpPr/>
          <p:nvPr/>
        </p:nvSpPr>
        <p:spPr>
          <a:xfrm>
            <a:off x="5904411" y="1602377"/>
            <a:ext cx="522515" cy="5225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797714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EDC99CEF-0FAC-7C38-5B1F-409755F19214}"/>
              </a:ext>
            </a:extLst>
          </p:cNvPr>
          <p:cNvPicPr>
            <a:picLocks noChangeAspect="1"/>
          </p:cNvPicPr>
          <p:nvPr/>
        </p:nvPicPr>
        <p:blipFill rotWithShape="1">
          <a:blip r:embed="rId2"/>
          <a:srcRect l="49479" b="14760"/>
          <a:stretch/>
        </p:blipFill>
        <p:spPr>
          <a:xfrm>
            <a:off x="6836021" y="3410794"/>
            <a:ext cx="4858983" cy="3273552"/>
          </a:xfrm>
          <a:prstGeom prst="rect">
            <a:avLst/>
          </a:prstGeom>
        </p:spPr>
      </p:pic>
      <p:sp>
        <p:nvSpPr>
          <p:cNvPr id="6" name="Content Placeholder 2">
            <a:extLst>
              <a:ext uri="{FF2B5EF4-FFF2-40B4-BE49-F238E27FC236}">
                <a16:creationId xmlns:a16="http://schemas.microsoft.com/office/drawing/2014/main" id="{8406CF06-5AED-39C2-6C8D-14AD20E3774F}"/>
              </a:ext>
            </a:extLst>
          </p:cNvPr>
          <p:cNvSpPr>
            <a:spLocks noGrp="1"/>
          </p:cNvSpPr>
          <p:nvPr>
            <p:ph idx="1"/>
          </p:nvPr>
        </p:nvSpPr>
        <p:spPr>
          <a:xfrm>
            <a:off x="892353" y="1964183"/>
            <a:ext cx="5257800" cy="4757292"/>
          </a:xfrm>
        </p:spPr>
        <p:txBody>
          <a:bodyPr>
            <a:normAutofit/>
          </a:bodyPr>
          <a:lstStyle/>
          <a:p>
            <a:r>
              <a:rPr lang="en-US" dirty="0">
                <a:latin typeface="Arial" panose="020B0604020202020204" pitchFamily="34" charset="0"/>
                <a:cs typeface="Arial" panose="020B0604020202020204" pitchFamily="34" charset="0"/>
              </a:rPr>
              <a:t>Climate characteristics</a:t>
            </a:r>
          </a:p>
          <a:p>
            <a:pPr lvl="1"/>
            <a:r>
              <a:rPr lang="en-US" dirty="0">
                <a:latin typeface="Arial" panose="020B0604020202020204" pitchFamily="34" charset="0"/>
                <a:cs typeface="Arial" panose="020B0604020202020204" pitchFamily="34" charset="0"/>
              </a:rPr>
              <a:t>Daily vapor pressure deficit</a:t>
            </a:r>
          </a:p>
          <a:p>
            <a:pPr marL="457200" lvl="1" indent="0">
              <a:buNone/>
            </a:pPr>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Edaphic characteristics</a:t>
            </a:r>
          </a:p>
          <a:p>
            <a:pPr lvl="1"/>
            <a:r>
              <a:rPr lang="en-US" dirty="0">
                <a:latin typeface="Arial" panose="020B0604020202020204" pitchFamily="34" charset="0"/>
                <a:cs typeface="Arial" panose="020B0604020202020204" pitchFamily="34" charset="0"/>
              </a:rPr>
              <a:t>Soil nitrogen availability (NO</a:t>
            </a:r>
            <a:r>
              <a:rPr lang="en-US" baseline="-25000" dirty="0">
                <a:latin typeface="Arial" panose="020B0604020202020204" pitchFamily="34" charset="0"/>
                <a:cs typeface="Arial" panose="020B0604020202020204" pitchFamily="34" charset="0"/>
              </a:rPr>
              <a:t>3</a:t>
            </a:r>
            <a:r>
              <a:rPr lang="en-US" dirty="0">
                <a:latin typeface="Arial" panose="020B0604020202020204" pitchFamily="34" charset="0"/>
                <a:cs typeface="Arial" panose="020B0604020202020204" pitchFamily="34" charset="0"/>
              </a:rPr>
              <a:t>-N)</a:t>
            </a:r>
          </a:p>
          <a:p>
            <a:pPr lvl="1"/>
            <a:r>
              <a:rPr lang="en-US" dirty="0">
                <a:latin typeface="Arial" panose="020B0604020202020204" pitchFamily="34" charset="0"/>
                <a:cs typeface="Arial" panose="020B0604020202020204" pitchFamily="34" charset="0"/>
              </a:rPr>
              <a:t>Soil moisture</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Timescales for VPD and soil moisture determined using model selection</a:t>
            </a:r>
          </a:p>
        </p:txBody>
      </p:sp>
      <p:sp>
        <p:nvSpPr>
          <p:cNvPr id="2" name="Slide Number Placeholder 1">
            <a:extLst>
              <a:ext uri="{FF2B5EF4-FFF2-40B4-BE49-F238E27FC236}">
                <a16:creationId xmlns:a16="http://schemas.microsoft.com/office/drawing/2014/main" id="{230FE742-731B-A74E-9B31-492A8BCD25F2}"/>
              </a:ext>
            </a:extLst>
          </p:cNvPr>
          <p:cNvSpPr>
            <a:spLocks noGrp="1"/>
          </p:cNvSpPr>
          <p:nvPr>
            <p:ph type="sldNum" sz="quarter" idx="12"/>
          </p:nvPr>
        </p:nvSpPr>
        <p:spPr/>
        <p:txBody>
          <a:bodyPr/>
          <a:lstStyle/>
          <a:p>
            <a:fld id="{CE250C90-A217-6949-8BD2-2F5146168076}" type="slidenum">
              <a:rPr lang="en-US" smtClean="0"/>
              <a:t>19</a:t>
            </a:fld>
            <a:endParaRPr lang="en-US"/>
          </a:p>
        </p:txBody>
      </p:sp>
      <p:sp>
        <p:nvSpPr>
          <p:cNvPr id="4" name="Title 3">
            <a:extLst>
              <a:ext uri="{FF2B5EF4-FFF2-40B4-BE49-F238E27FC236}">
                <a16:creationId xmlns:a16="http://schemas.microsoft.com/office/drawing/2014/main" id="{60D8D914-28A2-1B6B-1F67-4429404FD86F}"/>
              </a:ext>
            </a:extLst>
          </p:cNvPr>
          <p:cNvSpPr>
            <a:spLocks noGrp="1"/>
          </p:cNvSpPr>
          <p:nvPr>
            <p:ph type="title"/>
          </p:nvPr>
        </p:nvSpPr>
        <p:spPr/>
        <p:txBody>
          <a:bodyPr/>
          <a:lstStyle/>
          <a:p>
            <a:r>
              <a:rPr lang="en-US" dirty="0"/>
              <a:t>Climate and edaphic </a:t>
            </a:r>
            <a:br>
              <a:rPr lang="en-US" dirty="0"/>
            </a:br>
            <a:r>
              <a:rPr lang="en-US" dirty="0"/>
              <a:t>characteristics</a:t>
            </a:r>
          </a:p>
        </p:txBody>
      </p:sp>
      <p:pic>
        <p:nvPicPr>
          <p:cNvPr id="10" name="Picture 9" descr="Chart&#10;&#10;Description automatically generated">
            <a:extLst>
              <a:ext uri="{FF2B5EF4-FFF2-40B4-BE49-F238E27FC236}">
                <a16:creationId xmlns:a16="http://schemas.microsoft.com/office/drawing/2014/main" id="{3C6D551C-4311-AABA-5275-91D0F098AC75}"/>
              </a:ext>
            </a:extLst>
          </p:cNvPr>
          <p:cNvPicPr>
            <a:picLocks noChangeAspect="1"/>
          </p:cNvPicPr>
          <p:nvPr/>
        </p:nvPicPr>
        <p:blipFill rotWithShape="1">
          <a:blip r:embed="rId2"/>
          <a:srcRect r="50406" b="14760"/>
          <a:stretch/>
        </p:blipFill>
        <p:spPr>
          <a:xfrm>
            <a:off x="6880047" y="136523"/>
            <a:ext cx="4770933" cy="3274271"/>
          </a:xfrm>
          <a:prstGeom prst="rect">
            <a:avLst/>
          </a:prstGeom>
        </p:spPr>
      </p:pic>
    </p:spTree>
    <p:extLst>
      <p:ext uri="{BB962C8B-B14F-4D97-AF65-F5344CB8AC3E}">
        <p14:creationId xmlns:p14="http://schemas.microsoft.com/office/powerpoint/2010/main" val="23467581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912337-5FBF-294D-B2C6-63983055A6F1}"/>
              </a:ext>
            </a:extLst>
          </p:cNvPr>
          <p:cNvSpPr>
            <a:spLocks noGrp="1"/>
          </p:cNvSpPr>
          <p:nvPr>
            <p:ph type="title"/>
          </p:nvPr>
        </p:nvSpPr>
        <p:spPr/>
        <p:txBody>
          <a:bodyPr>
            <a:normAutofit/>
          </a:bodyPr>
          <a:lstStyle/>
          <a:p>
            <a:r>
              <a:rPr lang="en-US" sz="4000" dirty="0">
                <a:latin typeface="Arial" panose="020B0604020202020204" pitchFamily="34" charset="0"/>
                <a:cs typeface="Arial" panose="020B0604020202020204" pitchFamily="34" charset="0"/>
              </a:rPr>
              <a:t>Soil nitrogen generally increases leaf nitrogen…</a:t>
            </a:r>
          </a:p>
        </p:txBody>
      </p:sp>
      <p:sp>
        <p:nvSpPr>
          <p:cNvPr id="3" name="Slide Number Placeholder 2">
            <a:extLst>
              <a:ext uri="{FF2B5EF4-FFF2-40B4-BE49-F238E27FC236}">
                <a16:creationId xmlns:a16="http://schemas.microsoft.com/office/drawing/2014/main" id="{33C21AD3-F25C-7241-ABD4-8BB87CD27432}"/>
              </a:ext>
            </a:extLst>
          </p:cNvPr>
          <p:cNvSpPr>
            <a:spLocks noGrp="1"/>
          </p:cNvSpPr>
          <p:nvPr>
            <p:ph type="sldNum" sz="quarter" idx="12"/>
          </p:nvPr>
        </p:nvSpPr>
        <p:spPr/>
        <p:txBody>
          <a:bodyPr/>
          <a:lstStyle/>
          <a:p>
            <a:fld id="{CE250C90-A217-6949-8BD2-2F5146168076}" type="slidenum">
              <a:rPr lang="en-US" smtClean="0"/>
              <a:t>2</a:t>
            </a:fld>
            <a:endParaRPr lang="en-US"/>
          </a:p>
        </p:txBody>
      </p:sp>
      <p:sp>
        <p:nvSpPr>
          <p:cNvPr id="8" name="TextBox 7">
            <a:extLst>
              <a:ext uri="{FF2B5EF4-FFF2-40B4-BE49-F238E27FC236}">
                <a16:creationId xmlns:a16="http://schemas.microsoft.com/office/drawing/2014/main" id="{483DC7DE-E7D6-4660-9C53-2E3E952556EA}"/>
              </a:ext>
            </a:extLst>
          </p:cNvPr>
          <p:cNvSpPr txBox="1"/>
          <p:nvPr/>
        </p:nvSpPr>
        <p:spPr>
          <a:xfrm>
            <a:off x="9451616" y="6582975"/>
            <a:ext cx="2734210" cy="276999"/>
          </a:xfrm>
          <a:prstGeom prst="rect">
            <a:avLst/>
          </a:prstGeom>
          <a:noFill/>
        </p:spPr>
        <p:txBody>
          <a:bodyPr wrap="none" rtlCol="0">
            <a:spAutoFit/>
          </a:bodyPr>
          <a:lstStyle/>
          <a:p>
            <a:r>
              <a:rPr lang="en-US" sz="1200" dirty="0"/>
              <a:t>Liang et al. (2020) </a:t>
            </a:r>
            <a:r>
              <a:rPr lang="en-US" sz="1200" i="1" dirty="0"/>
              <a:t>Global Change Biology</a:t>
            </a:r>
            <a:endParaRPr lang="en-US" sz="1200" dirty="0"/>
          </a:p>
        </p:txBody>
      </p:sp>
      <p:pic>
        <p:nvPicPr>
          <p:cNvPr id="5" name="Picture 4">
            <a:extLst>
              <a:ext uri="{FF2B5EF4-FFF2-40B4-BE49-F238E27FC236}">
                <a16:creationId xmlns:a16="http://schemas.microsoft.com/office/drawing/2014/main" id="{2FD98D11-87F2-E2DB-1CAC-65E07B24CC4A}"/>
              </a:ext>
            </a:extLst>
          </p:cNvPr>
          <p:cNvPicPr>
            <a:picLocks noChangeAspect="1"/>
          </p:cNvPicPr>
          <p:nvPr/>
        </p:nvPicPr>
        <p:blipFill>
          <a:blip r:embed="rId3"/>
          <a:stretch>
            <a:fillRect/>
          </a:stretch>
        </p:blipFill>
        <p:spPr>
          <a:xfrm>
            <a:off x="503486" y="2289411"/>
            <a:ext cx="5392994" cy="3583656"/>
          </a:xfrm>
          <a:prstGeom prst="rect">
            <a:avLst/>
          </a:prstGeom>
        </p:spPr>
      </p:pic>
    </p:spTree>
    <p:extLst>
      <p:ext uri="{BB962C8B-B14F-4D97-AF65-F5344CB8AC3E}">
        <p14:creationId xmlns:p14="http://schemas.microsoft.com/office/powerpoint/2010/main" val="32883571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C5E5CF-F4D6-E20B-1214-7F0BA6715FE0}"/>
              </a:ext>
            </a:extLst>
          </p:cNvPr>
          <p:cNvSpPr>
            <a:spLocks noGrp="1"/>
          </p:cNvSpPr>
          <p:nvPr>
            <p:ph type="title"/>
          </p:nvPr>
        </p:nvSpPr>
        <p:spPr/>
        <p:txBody>
          <a:bodyPr>
            <a:normAutofit/>
          </a:bodyPr>
          <a:lstStyle/>
          <a:p>
            <a:r>
              <a:rPr lang="el-GR" i="1" dirty="0"/>
              <a:t>β</a:t>
            </a:r>
            <a:r>
              <a:rPr lang="en-US" dirty="0"/>
              <a:t> </a:t>
            </a:r>
            <a:r>
              <a:rPr lang="en-US" b="1" dirty="0">
                <a:solidFill>
                  <a:srgbClr val="C00000"/>
                </a:solidFill>
              </a:rPr>
              <a:t>decreases</a:t>
            </a:r>
            <a:r>
              <a:rPr lang="en-US" dirty="0"/>
              <a:t> with increasing soil nitrogen</a:t>
            </a:r>
            <a:r>
              <a:rPr lang="en-US" dirty="0">
                <a:solidFill>
                  <a:schemeClr val="bg1"/>
                </a:solidFill>
              </a:rPr>
              <a:t>, but is not modified by soil moisture</a:t>
            </a:r>
          </a:p>
        </p:txBody>
      </p:sp>
      <p:sp>
        <p:nvSpPr>
          <p:cNvPr id="4" name="Slide Number Placeholder 3">
            <a:extLst>
              <a:ext uri="{FF2B5EF4-FFF2-40B4-BE49-F238E27FC236}">
                <a16:creationId xmlns:a16="http://schemas.microsoft.com/office/drawing/2014/main" id="{CF1BB025-EEDC-6570-20D7-1F981F01D558}"/>
              </a:ext>
            </a:extLst>
          </p:cNvPr>
          <p:cNvSpPr>
            <a:spLocks noGrp="1"/>
          </p:cNvSpPr>
          <p:nvPr>
            <p:ph type="sldNum" sz="quarter" idx="12"/>
          </p:nvPr>
        </p:nvSpPr>
        <p:spPr/>
        <p:txBody>
          <a:bodyPr/>
          <a:lstStyle/>
          <a:p>
            <a:fld id="{CE250C90-A217-6949-8BD2-2F5146168076}" type="slidenum">
              <a:rPr lang="en-US" smtClean="0"/>
              <a:pPr/>
              <a:t>20</a:t>
            </a:fld>
            <a:endParaRPr lang="en-US" sz="2000"/>
          </a:p>
        </p:txBody>
      </p:sp>
      <p:sp>
        <p:nvSpPr>
          <p:cNvPr id="6" name="Rectangle 5">
            <a:extLst>
              <a:ext uri="{FF2B5EF4-FFF2-40B4-BE49-F238E27FC236}">
                <a16:creationId xmlns:a16="http://schemas.microsoft.com/office/drawing/2014/main" id="{02E47680-8BC5-2B49-D3D3-DB5E262681BB}"/>
              </a:ext>
            </a:extLst>
          </p:cNvPr>
          <p:cNvSpPr/>
          <p:nvPr/>
        </p:nvSpPr>
        <p:spPr>
          <a:xfrm>
            <a:off x="2770519" y="2908046"/>
            <a:ext cx="70504" cy="1001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73"/>
          </a:p>
        </p:txBody>
      </p:sp>
      <p:pic>
        <p:nvPicPr>
          <p:cNvPr id="31" name="Picture 30" descr="Chart, scatter chart&#10;&#10;Description automatically generated">
            <a:extLst>
              <a:ext uri="{FF2B5EF4-FFF2-40B4-BE49-F238E27FC236}">
                <a16:creationId xmlns:a16="http://schemas.microsoft.com/office/drawing/2014/main" id="{89719A4F-13C2-8B07-7E3E-61525C4F7A76}"/>
              </a:ext>
            </a:extLst>
          </p:cNvPr>
          <p:cNvPicPr>
            <a:picLocks noChangeAspect="1"/>
          </p:cNvPicPr>
          <p:nvPr/>
        </p:nvPicPr>
        <p:blipFill>
          <a:blip r:embed="rId2"/>
          <a:stretch>
            <a:fillRect/>
          </a:stretch>
        </p:blipFill>
        <p:spPr>
          <a:xfrm>
            <a:off x="838200" y="1879890"/>
            <a:ext cx="10859086" cy="4072158"/>
          </a:xfrm>
          <a:prstGeom prst="rect">
            <a:avLst/>
          </a:prstGeom>
        </p:spPr>
      </p:pic>
      <p:sp>
        <p:nvSpPr>
          <p:cNvPr id="3" name="Rectangle 2">
            <a:extLst>
              <a:ext uri="{FF2B5EF4-FFF2-40B4-BE49-F238E27FC236}">
                <a16:creationId xmlns:a16="http://schemas.microsoft.com/office/drawing/2014/main" id="{1019F8F3-575F-67BF-5BDD-35D67280E0AE}"/>
              </a:ext>
            </a:extLst>
          </p:cNvPr>
          <p:cNvSpPr/>
          <p:nvPr/>
        </p:nvSpPr>
        <p:spPr>
          <a:xfrm>
            <a:off x="5942086" y="2014660"/>
            <a:ext cx="3547989" cy="32177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186051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C5E5CF-F4D6-E20B-1214-7F0BA6715FE0}"/>
              </a:ext>
            </a:extLst>
          </p:cNvPr>
          <p:cNvSpPr>
            <a:spLocks noGrp="1"/>
          </p:cNvSpPr>
          <p:nvPr>
            <p:ph type="title"/>
          </p:nvPr>
        </p:nvSpPr>
        <p:spPr/>
        <p:txBody>
          <a:bodyPr>
            <a:normAutofit/>
          </a:bodyPr>
          <a:lstStyle/>
          <a:p>
            <a:r>
              <a:rPr lang="el-GR" i="1" dirty="0"/>
              <a:t>β</a:t>
            </a:r>
            <a:r>
              <a:rPr lang="en-US" dirty="0"/>
              <a:t> </a:t>
            </a:r>
            <a:r>
              <a:rPr lang="en-US" b="1" dirty="0">
                <a:solidFill>
                  <a:srgbClr val="C00000"/>
                </a:solidFill>
              </a:rPr>
              <a:t>decreases</a:t>
            </a:r>
            <a:r>
              <a:rPr lang="en-US" dirty="0"/>
              <a:t> with increasing soil nitrogen, but is </a:t>
            </a:r>
            <a:r>
              <a:rPr lang="en-US" b="1" u="sng" dirty="0"/>
              <a:t>not</a:t>
            </a:r>
            <a:r>
              <a:rPr lang="en-US" dirty="0"/>
              <a:t> modified by soil moisture</a:t>
            </a:r>
          </a:p>
        </p:txBody>
      </p:sp>
      <p:sp>
        <p:nvSpPr>
          <p:cNvPr id="4" name="Slide Number Placeholder 3">
            <a:extLst>
              <a:ext uri="{FF2B5EF4-FFF2-40B4-BE49-F238E27FC236}">
                <a16:creationId xmlns:a16="http://schemas.microsoft.com/office/drawing/2014/main" id="{CF1BB025-EEDC-6570-20D7-1F981F01D558}"/>
              </a:ext>
            </a:extLst>
          </p:cNvPr>
          <p:cNvSpPr>
            <a:spLocks noGrp="1"/>
          </p:cNvSpPr>
          <p:nvPr>
            <p:ph type="sldNum" sz="quarter" idx="12"/>
          </p:nvPr>
        </p:nvSpPr>
        <p:spPr/>
        <p:txBody>
          <a:bodyPr/>
          <a:lstStyle/>
          <a:p>
            <a:fld id="{CE250C90-A217-6949-8BD2-2F5146168076}" type="slidenum">
              <a:rPr lang="en-US" smtClean="0"/>
              <a:pPr/>
              <a:t>21</a:t>
            </a:fld>
            <a:endParaRPr lang="en-US" sz="2000"/>
          </a:p>
        </p:txBody>
      </p:sp>
      <p:sp>
        <p:nvSpPr>
          <p:cNvPr id="6" name="Rectangle 5">
            <a:extLst>
              <a:ext uri="{FF2B5EF4-FFF2-40B4-BE49-F238E27FC236}">
                <a16:creationId xmlns:a16="http://schemas.microsoft.com/office/drawing/2014/main" id="{02E47680-8BC5-2B49-D3D3-DB5E262681BB}"/>
              </a:ext>
            </a:extLst>
          </p:cNvPr>
          <p:cNvSpPr/>
          <p:nvPr/>
        </p:nvSpPr>
        <p:spPr>
          <a:xfrm>
            <a:off x="2770519" y="2908046"/>
            <a:ext cx="70504" cy="1001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73"/>
          </a:p>
        </p:txBody>
      </p:sp>
      <p:pic>
        <p:nvPicPr>
          <p:cNvPr id="31" name="Picture 30" descr="Chart, scatter chart&#10;&#10;Description automatically generated">
            <a:extLst>
              <a:ext uri="{FF2B5EF4-FFF2-40B4-BE49-F238E27FC236}">
                <a16:creationId xmlns:a16="http://schemas.microsoft.com/office/drawing/2014/main" id="{89719A4F-13C2-8B07-7E3E-61525C4F7A76}"/>
              </a:ext>
            </a:extLst>
          </p:cNvPr>
          <p:cNvPicPr>
            <a:picLocks noChangeAspect="1"/>
          </p:cNvPicPr>
          <p:nvPr/>
        </p:nvPicPr>
        <p:blipFill>
          <a:blip r:embed="rId2"/>
          <a:stretch>
            <a:fillRect/>
          </a:stretch>
        </p:blipFill>
        <p:spPr>
          <a:xfrm>
            <a:off x="838200" y="1879890"/>
            <a:ext cx="10859086" cy="4072158"/>
          </a:xfrm>
          <a:prstGeom prst="rect">
            <a:avLst/>
          </a:prstGeom>
        </p:spPr>
      </p:pic>
    </p:spTree>
    <p:extLst>
      <p:ext uri="{BB962C8B-B14F-4D97-AF65-F5344CB8AC3E}">
        <p14:creationId xmlns:p14="http://schemas.microsoft.com/office/powerpoint/2010/main" val="3899967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67E743-9734-62B8-0B50-EACB68E08DFD}"/>
              </a:ext>
            </a:extLst>
          </p:cNvPr>
          <p:cNvSpPr>
            <a:spLocks noGrp="1"/>
          </p:cNvSpPr>
          <p:nvPr>
            <p:ph type="title"/>
          </p:nvPr>
        </p:nvSpPr>
        <p:spPr/>
        <p:txBody>
          <a:bodyPr>
            <a:normAutofit fontScale="90000"/>
          </a:bodyPr>
          <a:lstStyle/>
          <a:p>
            <a:r>
              <a:rPr lang="en-US" dirty="0"/>
              <a:t>Leaf </a:t>
            </a:r>
            <a:r>
              <a:rPr lang="en-US" i="1" dirty="0"/>
              <a:t>C</a:t>
            </a:r>
            <a:r>
              <a:rPr lang="en-US" baseline="-25000" dirty="0"/>
              <a:t>i</a:t>
            </a:r>
            <a:r>
              <a:rPr lang="en-US" dirty="0"/>
              <a:t>:</a:t>
            </a:r>
            <a:r>
              <a:rPr lang="en-US" i="1" dirty="0"/>
              <a:t>C</a:t>
            </a:r>
            <a:r>
              <a:rPr lang="en-US" baseline="-25000" dirty="0"/>
              <a:t>a</a:t>
            </a:r>
            <a:r>
              <a:rPr lang="en-US" dirty="0"/>
              <a:t> </a:t>
            </a:r>
            <a:r>
              <a:rPr lang="en-US" b="1" dirty="0">
                <a:solidFill>
                  <a:srgbClr val="C00000"/>
                </a:solidFill>
              </a:rPr>
              <a:t>decreases</a:t>
            </a:r>
            <a:r>
              <a:rPr lang="en-US" dirty="0"/>
              <a:t> with increasing vapor pressure deficit, but is </a:t>
            </a:r>
            <a:r>
              <a:rPr lang="en-US" b="1" dirty="0"/>
              <a:t>not</a:t>
            </a:r>
            <a:r>
              <a:rPr lang="en-US" dirty="0"/>
              <a:t> modified by soil resource availability</a:t>
            </a:r>
          </a:p>
        </p:txBody>
      </p:sp>
      <p:sp>
        <p:nvSpPr>
          <p:cNvPr id="4" name="Slide Number Placeholder 3">
            <a:extLst>
              <a:ext uri="{FF2B5EF4-FFF2-40B4-BE49-F238E27FC236}">
                <a16:creationId xmlns:a16="http://schemas.microsoft.com/office/drawing/2014/main" id="{04B8A294-625A-79DD-72F3-E69F26391535}"/>
              </a:ext>
            </a:extLst>
          </p:cNvPr>
          <p:cNvSpPr>
            <a:spLocks noGrp="1"/>
          </p:cNvSpPr>
          <p:nvPr>
            <p:ph type="sldNum" sz="quarter" idx="12"/>
          </p:nvPr>
        </p:nvSpPr>
        <p:spPr/>
        <p:txBody>
          <a:bodyPr/>
          <a:lstStyle/>
          <a:p>
            <a:fld id="{CE250C90-A217-6949-8BD2-2F5146168076}" type="slidenum">
              <a:rPr lang="en-US" smtClean="0"/>
              <a:pPr/>
              <a:t>22</a:t>
            </a:fld>
            <a:endParaRPr lang="en-US" sz="2000"/>
          </a:p>
        </p:txBody>
      </p:sp>
      <p:sp>
        <p:nvSpPr>
          <p:cNvPr id="15" name="Rectangle 14">
            <a:extLst>
              <a:ext uri="{FF2B5EF4-FFF2-40B4-BE49-F238E27FC236}">
                <a16:creationId xmlns:a16="http://schemas.microsoft.com/office/drawing/2014/main" id="{2B569B27-1F0E-AAD9-67D3-A7D0ABCEFCC8}"/>
              </a:ext>
            </a:extLst>
          </p:cNvPr>
          <p:cNvSpPr/>
          <p:nvPr/>
        </p:nvSpPr>
        <p:spPr>
          <a:xfrm>
            <a:off x="514094" y="3501002"/>
            <a:ext cx="70504" cy="1001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73"/>
          </a:p>
        </p:txBody>
      </p:sp>
      <p:grpSp>
        <p:nvGrpSpPr>
          <p:cNvPr id="10" name="Group 9">
            <a:extLst>
              <a:ext uri="{FF2B5EF4-FFF2-40B4-BE49-F238E27FC236}">
                <a16:creationId xmlns:a16="http://schemas.microsoft.com/office/drawing/2014/main" id="{8A91A2FD-CA90-6102-2BEF-BD986088BAA0}"/>
              </a:ext>
            </a:extLst>
          </p:cNvPr>
          <p:cNvGrpSpPr/>
          <p:nvPr/>
        </p:nvGrpSpPr>
        <p:grpSpPr>
          <a:xfrm>
            <a:off x="388073" y="2018487"/>
            <a:ext cx="11415853" cy="3437361"/>
            <a:chOff x="404218" y="2392526"/>
            <a:chExt cx="9810517" cy="2719326"/>
          </a:xfrm>
        </p:grpSpPr>
        <p:pic>
          <p:nvPicPr>
            <p:cNvPr id="44" name="Picture 43" descr="Calendar&#10;&#10;Description automatically generated with medium confidence">
              <a:extLst>
                <a:ext uri="{FF2B5EF4-FFF2-40B4-BE49-F238E27FC236}">
                  <a16:creationId xmlns:a16="http://schemas.microsoft.com/office/drawing/2014/main" id="{A55CE328-9F9F-A88D-6E06-46E677563F85}"/>
                </a:ext>
              </a:extLst>
            </p:cNvPr>
            <p:cNvPicPr>
              <a:picLocks noChangeAspect="1"/>
            </p:cNvPicPr>
            <p:nvPr/>
          </p:nvPicPr>
          <p:blipFill rotWithShape="1">
            <a:blip r:embed="rId2"/>
            <a:srcRect b="50507"/>
            <a:stretch/>
          </p:blipFill>
          <p:spPr>
            <a:xfrm>
              <a:off x="404218" y="2466797"/>
              <a:ext cx="5720106" cy="2630080"/>
            </a:xfrm>
            <a:prstGeom prst="rect">
              <a:avLst/>
            </a:prstGeom>
          </p:spPr>
        </p:pic>
        <p:pic>
          <p:nvPicPr>
            <p:cNvPr id="8" name="Picture 7" descr="Calendar&#10;&#10;Description automatically generated with medium confidence">
              <a:extLst>
                <a:ext uri="{FF2B5EF4-FFF2-40B4-BE49-F238E27FC236}">
                  <a16:creationId xmlns:a16="http://schemas.microsoft.com/office/drawing/2014/main" id="{DDC7D3D9-780D-9554-A916-3C6555AF3731}"/>
                </a:ext>
              </a:extLst>
            </p:cNvPr>
            <p:cNvPicPr>
              <a:picLocks noChangeAspect="1"/>
            </p:cNvPicPr>
            <p:nvPr/>
          </p:nvPicPr>
          <p:blipFill rotWithShape="1">
            <a:blip r:embed="rId2"/>
            <a:srcRect l="-1" t="48827" r="49695"/>
            <a:stretch/>
          </p:blipFill>
          <p:spPr>
            <a:xfrm>
              <a:off x="6096000" y="2392526"/>
              <a:ext cx="2877519" cy="2719326"/>
            </a:xfrm>
            <a:prstGeom prst="rect">
              <a:avLst/>
            </a:prstGeom>
          </p:spPr>
        </p:pic>
        <p:pic>
          <p:nvPicPr>
            <p:cNvPr id="9" name="Picture 8" descr="Calendar&#10;&#10;Description automatically generated with medium confidence">
              <a:extLst>
                <a:ext uri="{FF2B5EF4-FFF2-40B4-BE49-F238E27FC236}">
                  <a16:creationId xmlns:a16="http://schemas.microsoft.com/office/drawing/2014/main" id="{4F5659C7-1174-2217-2F6E-B93D0F45114F}"/>
                </a:ext>
              </a:extLst>
            </p:cNvPr>
            <p:cNvPicPr>
              <a:picLocks noChangeAspect="1"/>
            </p:cNvPicPr>
            <p:nvPr/>
          </p:nvPicPr>
          <p:blipFill rotWithShape="1">
            <a:blip r:embed="rId2"/>
            <a:srcRect l="67554" t="64224" r="10746" b="22214"/>
            <a:stretch/>
          </p:blipFill>
          <p:spPr>
            <a:xfrm>
              <a:off x="8973519" y="3240829"/>
              <a:ext cx="1241216" cy="720671"/>
            </a:xfrm>
            <a:prstGeom prst="rect">
              <a:avLst/>
            </a:prstGeom>
          </p:spPr>
        </p:pic>
      </p:grpSp>
      <p:sp>
        <p:nvSpPr>
          <p:cNvPr id="11" name="Rectangle 10">
            <a:extLst>
              <a:ext uri="{FF2B5EF4-FFF2-40B4-BE49-F238E27FC236}">
                <a16:creationId xmlns:a16="http://schemas.microsoft.com/office/drawing/2014/main" id="{31C853A1-23A3-E3B9-6790-F4DD786926A0}"/>
              </a:ext>
            </a:extLst>
          </p:cNvPr>
          <p:cNvSpPr/>
          <p:nvPr/>
        </p:nvSpPr>
        <p:spPr>
          <a:xfrm>
            <a:off x="428095" y="2093440"/>
            <a:ext cx="325820" cy="3426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D841F63-7329-AA4B-AD59-8F10FAB07380}"/>
              </a:ext>
            </a:extLst>
          </p:cNvPr>
          <p:cNvSpPr/>
          <p:nvPr/>
        </p:nvSpPr>
        <p:spPr>
          <a:xfrm>
            <a:off x="6999890" y="2116796"/>
            <a:ext cx="325820" cy="3426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671B182C-7C95-2E93-E898-E2AAC8CC073A}"/>
              </a:ext>
            </a:extLst>
          </p:cNvPr>
          <p:cNvSpPr/>
          <p:nvPr/>
        </p:nvSpPr>
        <p:spPr>
          <a:xfrm>
            <a:off x="3716128" y="2048110"/>
            <a:ext cx="325820" cy="3426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266826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A2DC88-75C4-AED7-D432-A969095934AB}"/>
              </a:ext>
            </a:extLst>
          </p:cNvPr>
          <p:cNvSpPr>
            <a:spLocks noGrp="1"/>
          </p:cNvSpPr>
          <p:nvPr>
            <p:ph type="title"/>
          </p:nvPr>
        </p:nvSpPr>
        <p:spPr/>
        <p:txBody>
          <a:bodyPr>
            <a:normAutofit/>
          </a:bodyPr>
          <a:lstStyle/>
          <a:p>
            <a:r>
              <a:rPr lang="en-US" sz="3600" i="1" dirty="0">
                <a:latin typeface="Arial" panose="020B0604020202020204" pitchFamily="34" charset="0"/>
                <a:cs typeface="Arial" panose="020B0604020202020204" pitchFamily="34" charset="0"/>
              </a:rPr>
              <a:t>N</a:t>
            </a:r>
            <a:r>
              <a:rPr lang="en-US" sz="3600" baseline="-25000" dirty="0">
                <a:latin typeface="Arial" panose="020B0604020202020204" pitchFamily="34" charset="0"/>
                <a:cs typeface="Arial" panose="020B0604020202020204" pitchFamily="34" charset="0"/>
              </a:rPr>
              <a:t>area</a:t>
            </a:r>
            <a:r>
              <a:rPr lang="en-US" sz="3600" dirty="0">
                <a:latin typeface="Arial" panose="020B0604020202020204" pitchFamily="34" charset="0"/>
                <a:cs typeface="Arial" panose="020B0604020202020204" pitchFamily="34" charset="0"/>
              </a:rPr>
              <a:t> </a:t>
            </a:r>
            <a:r>
              <a:rPr lang="en-US" sz="3600" b="1" dirty="0">
                <a:solidFill>
                  <a:schemeClr val="accent1">
                    <a:lumMod val="75000"/>
                  </a:schemeClr>
                </a:solidFill>
                <a:latin typeface="Arial" panose="020B0604020202020204" pitchFamily="34" charset="0"/>
                <a:cs typeface="Arial" panose="020B0604020202020204" pitchFamily="34" charset="0"/>
              </a:rPr>
              <a:t>increases</a:t>
            </a:r>
            <a:r>
              <a:rPr lang="en-US" sz="3600" dirty="0">
                <a:latin typeface="Arial" panose="020B0604020202020204" pitchFamily="34" charset="0"/>
                <a:cs typeface="Arial" panose="020B0604020202020204" pitchFamily="34" charset="0"/>
              </a:rPr>
              <a:t> with increasing soil nitrogen availability</a:t>
            </a:r>
            <a:endParaRPr lang="en-US" sz="3600" i="1" dirty="0">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0138638A-8F4F-46DF-0217-AA102DA396F6}"/>
              </a:ext>
            </a:extLst>
          </p:cNvPr>
          <p:cNvSpPr>
            <a:spLocks noGrp="1"/>
          </p:cNvSpPr>
          <p:nvPr>
            <p:ph type="sldNum" sz="quarter" idx="12"/>
          </p:nvPr>
        </p:nvSpPr>
        <p:spPr/>
        <p:txBody>
          <a:bodyPr/>
          <a:lstStyle/>
          <a:p>
            <a:fld id="{CE250C90-A217-6949-8BD2-2F5146168076}" type="slidenum">
              <a:rPr lang="en-US" smtClean="0"/>
              <a:pPr/>
              <a:t>23</a:t>
            </a:fld>
            <a:endParaRPr lang="en-US" sz="2000"/>
          </a:p>
        </p:txBody>
      </p:sp>
      <p:pic>
        <p:nvPicPr>
          <p:cNvPr id="6" name="Picture 5" descr="Calendar&#10;&#10;Description automatically generated">
            <a:extLst>
              <a:ext uri="{FF2B5EF4-FFF2-40B4-BE49-F238E27FC236}">
                <a16:creationId xmlns:a16="http://schemas.microsoft.com/office/drawing/2014/main" id="{ECE6F49C-7554-1187-B7E5-FACCAF8CF4CE}"/>
              </a:ext>
            </a:extLst>
          </p:cNvPr>
          <p:cNvPicPr>
            <a:picLocks noChangeAspect="1"/>
          </p:cNvPicPr>
          <p:nvPr/>
        </p:nvPicPr>
        <p:blipFill rotWithShape="1">
          <a:blip r:embed="rId2"/>
          <a:srcRect t="33214" b="33742"/>
          <a:stretch/>
        </p:blipFill>
        <p:spPr>
          <a:xfrm>
            <a:off x="0" y="2116796"/>
            <a:ext cx="12187852" cy="3020519"/>
          </a:xfrm>
          <a:prstGeom prst="rect">
            <a:avLst/>
          </a:prstGeom>
        </p:spPr>
      </p:pic>
      <p:sp>
        <p:nvSpPr>
          <p:cNvPr id="8" name="Rectangle 7">
            <a:extLst>
              <a:ext uri="{FF2B5EF4-FFF2-40B4-BE49-F238E27FC236}">
                <a16:creationId xmlns:a16="http://schemas.microsoft.com/office/drawing/2014/main" id="{FD0EF8AF-E099-0B8C-783A-21B8488C4322}"/>
              </a:ext>
            </a:extLst>
          </p:cNvPr>
          <p:cNvSpPr/>
          <p:nvPr/>
        </p:nvSpPr>
        <p:spPr>
          <a:xfrm>
            <a:off x="6999890" y="2116796"/>
            <a:ext cx="325820" cy="3426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AB127575-A405-D58E-9488-B9BD6590F652}"/>
              </a:ext>
            </a:extLst>
          </p:cNvPr>
          <p:cNvSpPr/>
          <p:nvPr/>
        </p:nvSpPr>
        <p:spPr>
          <a:xfrm>
            <a:off x="3505200" y="2116795"/>
            <a:ext cx="325820" cy="3426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87641413-3EFE-B76C-6D72-2A7EFBC1EB84}"/>
              </a:ext>
            </a:extLst>
          </p:cNvPr>
          <p:cNvSpPr/>
          <p:nvPr/>
        </p:nvSpPr>
        <p:spPr>
          <a:xfrm>
            <a:off x="71102" y="2116795"/>
            <a:ext cx="325820" cy="3426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717281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68F9392F-1472-5D7F-87DF-39C5C9C2EF0E}"/>
              </a:ext>
            </a:extLst>
          </p:cNvPr>
          <p:cNvSpPr>
            <a:spLocks noGrp="1"/>
          </p:cNvSpPr>
          <p:nvPr>
            <p:ph type="title"/>
          </p:nvPr>
        </p:nvSpPr>
        <p:spPr/>
        <p:txBody>
          <a:bodyPr>
            <a:normAutofit/>
          </a:bodyPr>
          <a:lstStyle/>
          <a:p>
            <a:r>
              <a:rPr lang="en-US" sz="3600" i="1" dirty="0">
                <a:latin typeface="Arial" panose="020B0604020202020204" pitchFamily="34" charset="0"/>
                <a:cs typeface="Arial" panose="020B0604020202020204" pitchFamily="34" charset="0"/>
              </a:rPr>
              <a:t>N</a:t>
            </a:r>
            <a:r>
              <a:rPr lang="en-US" sz="3600" baseline="-25000" dirty="0">
                <a:latin typeface="Arial" panose="020B0604020202020204" pitchFamily="34" charset="0"/>
                <a:cs typeface="Arial" panose="020B0604020202020204" pitchFamily="34" charset="0"/>
              </a:rPr>
              <a:t>area</a:t>
            </a:r>
            <a:r>
              <a:rPr lang="en-US" sz="3600" dirty="0">
                <a:latin typeface="Arial" panose="020B0604020202020204" pitchFamily="34" charset="0"/>
                <a:cs typeface="Arial" panose="020B0604020202020204" pitchFamily="34" charset="0"/>
              </a:rPr>
              <a:t> is </a:t>
            </a:r>
            <a:r>
              <a:rPr lang="en-US" sz="3600" b="1" dirty="0">
                <a:solidFill>
                  <a:srgbClr val="C00000"/>
                </a:solidFill>
                <a:latin typeface="Arial" panose="020B0604020202020204" pitchFamily="34" charset="0"/>
                <a:cs typeface="Arial" panose="020B0604020202020204" pitchFamily="34" charset="0"/>
              </a:rPr>
              <a:t>negatively</a:t>
            </a:r>
            <a:r>
              <a:rPr lang="en-US" sz="3600" dirty="0">
                <a:latin typeface="Arial" panose="020B0604020202020204" pitchFamily="34" charset="0"/>
                <a:cs typeface="Arial" panose="020B0604020202020204" pitchFamily="34" charset="0"/>
              </a:rPr>
              <a:t> associated with leaf </a:t>
            </a:r>
            <a:r>
              <a:rPr lang="en-US" sz="3600" i="1" dirty="0">
                <a:latin typeface="Arial" panose="020B0604020202020204" pitchFamily="34" charset="0"/>
                <a:cs typeface="Arial" panose="020B0604020202020204" pitchFamily="34" charset="0"/>
              </a:rPr>
              <a:t>C</a:t>
            </a:r>
            <a:r>
              <a:rPr lang="en-US" sz="3600" baseline="-25000" dirty="0">
                <a:latin typeface="Arial" panose="020B0604020202020204" pitchFamily="34" charset="0"/>
                <a:cs typeface="Arial" panose="020B0604020202020204" pitchFamily="34" charset="0"/>
              </a:rPr>
              <a:t>i</a:t>
            </a:r>
            <a:r>
              <a:rPr lang="en-US" sz="3600" dirty="0">
                <a:latin typeface="Arial" panose="020B0604020202020204" pitchFamily="34" charset="0"/>
                <a:cs typeface="Arial" panose="020B0604020202020204" pitchFamily="34" charset="0"/>
              </a:rPr>
              <a:t>:</a:t>
            </a:r>
            <a:r>
              <a:rPr lang="en-US" sz="3600" i="1" dirty="0">
                <a:latin typeface="Arial" panose="020B0604020202020204" pitchFamily="34" charset="0"/>
                <a:cs typeface="Arial" panose="020B0604020202020204" pitchFamily="34" charset="0"/>
              </a:rPr>
              <a:t>C</a:t>
            </a:r>
            <a:r>
              <a:rPr lang="en-US" sz="3600" baseline="-25000" dirty="0">
                <a:latin typeface="Arial" panose="020B0604020202020204" pitchFamily="34" charset="0"/>
                <a:cs typeface="Arial" panose="020B0604020202020204" pitchFamily="34" charset="0"/>
              </a:rPr>
              <a:t>a</a:t>
            </a:r>
            <a:r>
              <a:rPr lang="en-US" sz="3600" dirty="0">
                <a:latin typeface="Arial" panose="020B0604020202020204" pitchFamily="34" charset="0"/>
                <a:cs typeface="Arial" panose="020B0604020202020204" pitchFamily="34" charset="0"/>
              </a:rPr>
              <a:t> due to </a:t>
            </a:r>
            <a:r>
              <a:rPr lang="en-US" sz="3600" b="1" dirty="0">
                <a:solidFill>
                  <a:srgbClr val="C00000"/>
                </a:solidFill>
                <a:latin typeface="Arial" panose="020B0604020202020204" pitchFamily="34" charset="0"/>
                <a:cs typeface="Arial" panose="020B0604020202020204" pitchFamily="34" charset="0"/>
              </a:rPr>
              <a:t>reductions</a:t>
            </a:r>
            <a:r>
              <a:rPr lang="en-US" sz="3600" dirty="0">
                <a:latin typeface="Arial" panose="020B0604020202020204" pitchFamily="34" charset="0"/>
                <a:cs typeface="Arial" panose="020B0604020202020204" pitchFamily="34" charset="0"/>
              </a:rPr>
              <a:t> in </a:t>
            </a:r>
            <a:r>
              <a:rPr lang="en-US" sz="3600" i="1" dirty="0">
                <a:latin typeface="Arial" panose="020B0604020202020204" pitchFamily="34" charset="0"/>
                <a:cs typeface="Arial" panose="020B0604020202020204" pitchFamily="34" charset="0"/>
              </a:rPr>
              <a:t>M</a:t>
            </a:r>
            <a:r>
              <a:rPr lang="en-US" sz="3600" baseline="-25000" dirty="0">
                <a:latin typeface="Arial" panose="020B0604020202020204" pitchFamily="34" charset="0"/>
                <a:cs typeface="Arial" panose="020B0604020202020204" pitchFamily="34" charset="0"/>
              </a:rPr>
              <a:t>area</a:t>
            </a:r>
            <a:endParaRPr lang="en-US" sz="3600" i="1" dirty="0">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3EB22820-CD15-5F0D-4D78-CE221E130E06}"/>
              </a:ext>
            </a:extLst>
          </p:cNvPr>
          <p:cNvSpPr>
            <a:spLocks noGrp="1"/>
          </p:cNvSpPr>
          <p:nvPr>
            <p:ph type="sldNum" sz="quarter" idx="12"/>
          </p:nvPr>
        </p:nvSpPr>
        <p:spPr/>
        <p:txBody>
          <a:bodyPr/>
          <a:lstStyle/>
          <a:p>
            <a:fld id="{CE250C90-A217-6949-8BD2-2F5146168076}" type="slidenum">
              <a:rPr lang="en-US" smtClean="0"/>
              <a:pPr/>
              <a:t>24</a:t>
            </a:fld>
            <a:endParaRPr lang="en-US" sz="2000"/>
          </a:p>
        </p:txBody>
      </p:sp>
      <p:pic>
        <p:nvPicPr>
          <p:cNvPr id="5" name="Picture 4">
            <a:extLst>
              <a:ext uri="{FF2B5EF4-FFF2-40B4-BE49-F238E27FC236}">
                <a16:creationId xmlns:a16="http://schemas.microsoft.com/office/drawing/2014/main" id="{B283C1E7-F245-9AC2-466A-6249180CBC79}"/>
              </a:ext>
            </a:extLst>
          </p:cNvPr>
          <p:cNvPicPr>
            <a:picLocks noChangeAspect="1"/>
          </p:cNvPicPr>
          <p:nvPr/>
        </p:nvPicPr>
        <p:blipFill rotWithShape="1">
          <a:blip r:embed="rId2"/>
          <a:srcRect r="13729"/>
          <a:stretch/>
        </p:blipFill>
        <p:spPr>
          <a:xfrm>
            <a:off x="48018" y="2520194"/>
            <a:ext cx="10515600" cy="3027505"/>
          </a:xfrm>
          <a:prstGeom prst="rect">
            <a:avLst/>
          </a:prstGeom>
        </p:spPr>
      </p:pic>
      <p:pic>
        <p:nvPicPr>
          <p:cNvPr id="6" name="Picture 5" descr="Calendar&#10;&#10;Description automatically generated">
            <a:extLst>
              <a:ext uri="{FF2B5EF4-FFF2-40B4-BE49-F238E27FC236}">
                <a16:creationId xmlns:a16="http://schemas.microsoft.com/office/drawing/2014/main" id="{32E33404-195F-C375-9379-CF52F86A609B}"/>
              </a:ext>
            </a:extLst>
          </p:cNvPr>
          <p:cNvPicPr>
            <a:picLocks noChangeAspect="1"/>
          </p:cNvPicPr>
          <p:nvPr/>
        </p:nvPicPr>
        <p:blipFill rotWithShape="1">
          <a:blip r:embed="rId3"/>
          <a:srcRect l="85787" t="33214" b="33742"/>
          <a:stretch/>
        </p:blipFill>
        <p:spPr>
          <a:xfrm>
            <a:off x="10455638" y="2326404"/>
            <a:ext cx="1732213" cy="3020519"/>
          </a:xfrm>
          <a:prstGeom prst="rect">
            <a:avLst/>
          </a:prstGeom>
        </p:spPr>
      </p:pic>
    </p:spTree>
    <p:extLst>
      <p:ext uri="{BB962C8B-B14F-4D97-AF65-F5344CB8AC3E}">
        <p14:creationId xmlns:p14="http://schemas.microsoft.com/office/powerpoint/2010/main" val="26638039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F431AE-4CFF-86FE-8081-2FF581680CCE}"/>
              </a:ext>
            </a:extLst>
          </p:cNvPr>
          <p:cNvSpPr>
            <a:spLocks noGrp="1"/>
          </p:cNvSpPr>
          <p:nvPr>
            <p:ph type="title"/>
          </p:nvPr>
        </p:nvSpPr>
        <p:spPr/>
        <p:txBody>
          <a:bodyPr>
            <a:normAutofit/>
          </a:bodyPr>
          <a:lstStyle/>
          <a:p>
            <a:r>
              <a:rPr lang="en-US" sz="3600" dirty="0">
                <a:latin typeface="Arial" panose="020B0604020202020204" pitchFamily="34" charset="0"/>
                <a:cs typeface="Arial" panose="020B0604020202020204" pitchFamily="34" charset="0"/>
              </a:rPr>
              <a:t>Revisiting hypotheses</a:t>
            </a:r>
          </a:p>
        </p:txBody>
      </p:sp>
      <p:sp>
        <p:nvSpPr>
          <p:cNvPr id="4" name="Slide Number Placeholder 3">
            <a:extLst>
              <a:ext uri="{FF2B5EF4-FFF2-40B4-BE49-F238E27FC236}">
                <a16:creationId xmlns:a16="http://schemas.microsoft.com/office/drawing/2014/main" id="{D24D4FED-0121-6126-C8C1-7F520EB63F22}"/>
              </a:ext>
            </a:extLst>
          </p:cNvPr>
          <p:cNvSpPr>
            <a:spLocks noGrp="1"/>
          </p:cNvSpPr>
          <p:nvPr>
            <p:ph type="sldNum" sz="quarter" idx="12"/>
          </p:nvPr>
        </p:nvSpPr>
        <p:spPr/>
        <p:txBody>
          <a:bodyPr/>
          <a:lstStyle/>
          <a:p>
            <a:fld id="{CE250C90-A217-6949-8BD2-2F5146168076}" type="slidenum">
              <a:rPr lang="en-US" smtClean="0"/>
              <a:pPr/>
              <a:t>25</a:t>
            </a:fld>
            <a:endParaRPr lang="en-US" sz="2000"/>
          </a:p>
        </p:txBody>
      </p:sp>
      <p:cxnSp>
        <p:nvCxnSpPr>
          <p:cNvPr id="5" name="Straight Arrow Connector 4">
            <a:extLst>
              <a:ext uri="{FF2B5EF4-FFF2-40B4-BE49-F238E27FC236}">
                <a16:creationId xmlns:a16="http://schemas.microsoft.com/office/drawing/2014/main" id="{921A8251-CB1E-730A-D8F4-C5BC49B57896}"/>
              </a:ext>
            </a:extLst>
          </p:cNvPr>
          <p:cNvCxnSpPr>
            <a:cxnSpLocks/>
          </p:cNvCxnSpPr>
          <p:nvPr/>
        </p:nvCxnSpPr>
        <p:spPr>
          <a:xfrm flipH="1" flipV="1">
            <a:off x="8958991" y="4643482"/>
            <a:ext cx="2295" cy="828016"/>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35E50B74-3075-2B05-061B-E8F477C64559}"/>
              </a:ext>
            </a:extLst>
          </p:cNvPr>
          <p:cNvSpPr/>
          <p:nvPr/>
        </p:nvSpPr>
        <p:spPr>
          <a:xfrm>
            <a:off x="4811774" y="3813422"/>
            <a:ext cx="70504" cy="1001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73"/>
          </a:p>
        </p:txBody>
      </p:sp>
      <p:cxnSp>
        <p:nvCxnSpPr>
          <p:cNvPr id="7" name="Straight Arrow Connector 6">
            <a:extLst>
              <a:ext uri="{FF2B5EF4-FFF2-40B4-BE49-F238E27FC236}">
                <a16:creationId xmlns:a16="http://schemas.microsoft.com/office/drawing/2014/main" id="{3EEAF4FF-C937-BA80-3A13-A149641CF154}"/>
              </a:ext>
            </a:extLst>
          </p:cNvPr>
          <p:cNvCxnSpPr>
            <a:cxnSpLocks/>
          </p:cNvCxnSpPr>
          <p:nvPr/>
        </p:nvCxnSpPr>
        <p:spPr>
          <a:xfrm>
            <a:off x="8958991" y="3414003"/>
            <a:ext cx="0" cy="824656"/>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5F16884C-2105-048C-359B-8C607CB3AB41}"/>
              </a:ext>
            </a:extLst>
          </p:cNvPr>
          <p:cNvCxnSpPr>
            <a:cxnSpLocks/>
          </p:cNvCxnSpPr>
          <p:nvPr/>
        </p:nvCxnSpPr>
        <p:spPr>
          <a:xfrm>
            <a:off x="7108622" y="4452480"/>
            <a:ext cx="1438427" cy="1201366"/>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Elbow Connector 8">
            <a:extLst>
              <a:ext uri="{FF2B5EF4-FFF2-40B4-BE49-F238E27FC236}">
                <a16:creationId xmlns:a16="http://schemas.microsoft.com/office/drawing/2014/main" id="{5E266114-626E-5AD1-56FC-FC19E556E47C}"/>
              </a:ext>
            </a:extLst>
          </p:cNvPr>
          <p:cNvCxnSpPr>
            <a:cxnSpLocks/>
          </p:cNvCxnSpPr>
          <p:nvPr/>
        </p:nvCxnSpPr>
        <p:spPr>
          <a:xfrm flipH="1" flipV="1">
            <a:off x="9370719" y="3226640"/>
            <a:ext cx="2295" cy="2432222"/>
          </a:xfrm>
          <a:prstGeom prst="bentConnector3">
            <a:avLst>
              <a:gd name="adj1" fmla="val -18977996"/>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FD060A75-7ABD-B226-C32B-2CEB16082F5A}"/>
              </a:ext>
            </a:extLst>
          </p:cNvPr>
          <p:cNvCxnSpPr>
            <a:stCxn id="23" idx="3"/>
            <a:endCxn id="24" idx="1"/>
          </p:cNvCxnSpPr>
          <p:nvPr/>
        </p:nvCxnSpPr>
        <p:spPr>
          <a:xfrm>
            <a:off x="5313419" y="4447252"/>
            <a:ext cx="1213594" cy="1"/>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768E2625-FA15-F1AF-EED4-6FB0C0670773}"/>
              </a:ext>
            </a:extLst>
          </p:cNvPr>
          <p:cNvCxnSpPr>
            <a:cxnSpLocks/>
          </p:cNvCxnSpPr>
          <p:nvPr/>
        </p:nvCxnSpPr>
        <p:spPr>
          <a:xfrm>
            <a:off x="6931218" y="3416389"/>
            <a:ext cx="0" cy="828453"/>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F03CEB73-3B59-00BE-87A7-E2C23AF46784}"/>
              </a:ext>
            </a:extLst>
          </p:cNvPr>
          <p:cNvCxnSpPr>
            <a:cxnSpLocks/>
          </p:cNvCxnSpPr>
          <p:nvPr/>
        </p:nvCxnSpPr>
        <p:spPr>
          <a:xfrm flipV="1">
            <a:off x="3135374" y="4645989"/>
            <a:ext cx="1365140" cy="1163791"/>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A2438DC1-A225-4EE2-EAEC-1350A53CD328}"/>
              </a:ext>
            </a:extLst>
          </p:cNvPr>
          <p:cNvCxnSpPr>
            <a:cxnSpLocks/>
          </p:cNvCxnSpPr>
          <p:nvPr/>
        </p:nvCxnSpPr>
        <p:spPr>
          <a:xfrm flipH="1" flipV="1">
            <a:off x="4909213" y="4649663"/>
            <a:ext cx="490" cy="1210199"/>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6B09960A-E701-6BDC-8624-9F6CBCE949AC}"/>
              </a:ext>
            </a:extLst>
          </p:cNvPr>
          <p:cNvCxnSpPr>
            <a:stCxn id="30" idx="2"/>
            <a:endCxn id="28" idx="0"/>
          </p:cNvCxnSpPr>
          <p:nvPr/>
        </p:nvCxnSpPr>
        <p:spPr>
          <a:xfrm>
            <a:off x="2879455" y="3421527"/>
            <a:ext cx="0" cy="2042447"/>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4B8199DB-73E0-5484-30E5-B9A609ADCD67}"/>
              </a:ext>
            </a:extLst>
          </p:cNvPr>
          <p:cNvSpPr/>
          <p:nvPr/>
        </p:nvSpPr>
        <p:spPr>
          <a:xfrm>
            <a:off x="8554785" y="4246183"/>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sz="1333" i="1" dirty="0">
                <a:solidFill>
                  <a:schemeClr val="tx1"/>
                </a:solidFill>
                <a:latin typeface="Arial" panose="020B0604020202020204" pitchFamily="34" charset="0"/>
                <a:cs typeface="Arial" panose="020B0604020202020204" pitchFamily="34" charset="0"/>
              </a:rPr>
              <a:t>Ν</a:t>
            </a:r>
            <a:r>
              <a:rPr lang="en-US" sz="1333" baseline="-25000" dirty="0">
                <a:solidFill>
                  <a:schemeClr val="tx1"/>
                </a:solidFill>
                <a:latin typeface="Arial" panose="020B0604020202020204" pitchFamily="34" charset="0"/>
                <a:cs typeface="Arial" panose="020B0604020202020204" pitchFamily="34" charset="0"/>
              </a:rPr>
              <a:t>area</a:t>
            </a:r>
            <a:endParaRPr lang="en-US" sz="1333" i="1" dirty="0">
              <a:solidFill>
                <a:schemeClr val="tx1"/>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1D4E1649-5707-43CD-FBC9-2673794943A2}"/>
              </a:ext>
            </a:extLst>
          </p:cNvPr>
          <p:cNvSpPr/>
          <p:nvPr/>
        </p:nvSpPr>
        <p:spPr>
          <a:xfrm>
            <a:off x="4505498" y="5462564"/>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dirty="0">
                <a:solidFill>
                  <a:schemeClr val="accent1">
                    <a:lumMod val="75000"/>
                  </a:schemeClr>
                </a:solidFill>
                <a:latin typeface="Arial" panose="020B0604020202020204" pitchFamily="34" charset="0"/>
                <a:cs typeface="Arial" panose="020B0604020202020204" pitchFamily="34" charset="0"/>
              </a:rPr>
              <a:t>C</a:t>
            </a:r>
            <a:r>
              <a:rPr lang="en-US" sz="1333" baseline="-25000" dirty="0">
                <a:solidFill>
                  <a:schemeClr val="accent1">
                    <a:lumMod val="75000"/>
                  </a:schemeClr>
                </a:solidFill>
                <a:latin typeface="Arial" panose="020B0604020202020204" pitchFamily="34" charset="0"/>
                <a:cs typeface="Arial" panose="020B0604020202020204" pitchFamily="34" charset="0"/>
              </a:rPr>
              <a:t>3</a:t>
            </a:r>
            <a:r>
              <a:rPr lang="en-US" sz="1333" dirty="0">
                <a:solidFill>
                  <a:schemeClr val="tx1"/>
                </a:solidFill>
                <a:latin typeface="Arial" panose="020B0604020202020204" pitchFamily="34" charset="0"/>
                <a:cs typeface="Arial" panose="020B0604020202020204" pitchFamily="34" charset="0"/>
              </a:rPr>
              <a:t>/</a:t>
            </a:r>
            <a:r>
              <a:rPr lang="en-US" sz="1333" dirty="0">
                <a:solidFill>
                  <a:srgbClr val="C00000"/>
                </a:solidFill>
                <a:latin typeface="Arial" panose="020B0604020202020204" pitchFamily="34" charset="0"/>
                <a:cs typeface="Arial" panose="020B0604020202020204" pitchFamily="34" charset="0"/>
              </a:rPr>
              <a:t>C</a:t>
            </a:r>
            <a:r>
              <a:rPr lang="en-US" sz="1333" baseline="-25000" dirty="0">
                <a:solidFill>
                  <a:srgbClr val="C00000"/>
                </a:solidFill>
                <a:latin typeface="Arial" panose="020B0604020202020204" pitchFamily="34" charset="0"/>
                <a:cs typeface="Arial" panose="020B0604020202020204" pitchFamily="34" charset="0"/>
              </a:rPr>
              <a:t>4</a:t>
            </a:r>
            <a:endParaRPr lang="en-US" sz="1333" dirty="0">
              <a:solidFill>
                <a:srgbClr val="C00000"/>
              </a:solidFill>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F0033EB3-F325-2718-8B54-56AA7B4B3B91}"/>
              </a:ext>
            </a:extLst>
          </p:cNvPr>
          <p:cNvSpPr/>
          <p:nvPr/>
        </p:nvSpPr>
        <p:spPr>
          <a:xfrm>
            <a:off x="8557080" y="5463974"/>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M</a:t>
            </a:r>
            <a:r>
              <a:rPr lang="en-US" sz="1333" baseline="-25000" dirty="0">
                <a:solidFill>
                  <a:schemeClr val="tx1"/>
                </a:solidFill>
                <a:latin typeface="Arial" panose="020B0604020202020204" pitchFamily="34" charset="0"/>
                <a:cs typeface="Arial" panose="020B0604020202020204" pitchFamily="34" charset="0"/>
              </a:rPr>
              <a:t>area</a:t>
            </a:r>
            <a:endParaRPr lang="en-US" sz="1333" i="1" dirty="0">
              <a:solidFill>
                <a:schemeClr val="tx1"/>
              </a:solidFill>
              <a:latin typeface="Arial" panose="020B0604020202020204" pitchFamily="34" charset="0"/>
              <a:cs typeface="Arial" panose="020B0604020202020204" pitchFamily="34" charset="0"/>
            </a:endParaRPr>
          </a:p>
        </p:txBody>
      </p:sp>
      <p:sp>
        <p:nvSpPr>
          <p:cNvPr id="18" name="Rectangle 17">
            <a:extLst>
              <a:ext uri="{FF2B5EF4-FFF2-40B4-BE49-F238E27FC236}">
                <a16:creationId xmlns:a16="http://schemas.microsoft.com/office/drawing/2014/main" id="{CDE3833E-4CBA-6A2A-3972-CC99D58B7DB1}"/>
              </a:ext>
            </a:extLst>
          </p:cNvPr>
          <p:cNvSpPr/>
          <p:nvPr/>
        </p:nvSpPr>
        <p:spPr>
          <a:xfrm>
            <a:off x="8554785" y="3031752"/>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N</a:t>
            </a:r>
            <a:r>
              <a:rPr lang="en-US" sz="1333" baseline="-25000" dirty="0">
                <a:solidFill>
                  <a:schemeClr val="tx1"/>
                </a:solidFill>
                <a:latin typeface="Arial" panose="020B0604020202020204" pitchFamily="34" charset="0"/>
                <a:cs typeface="Arial" panose="020B0604020202020204" pitchFamily="34" charset="0"/>
              </a:rPr>
              <a:t>mass</a:t>
            </a:r>
            <a:endParaRPr lang="en-US" sz="1333" i="1" dirty="0">
              <a:solidFill>
                <a:schemeClr val="tx1"/>
              </a:solidFill>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42ED1CAB-7505-4B6A-CED0-A0D158D591BD}"/>
              </a:ext>
            </a:extLst>
          </p:cNvPr>
          <p:cNvSpPr/>
          <p:nvPr/>
        </p:nvSpPr>
        <p:spPr>
          <a:xfrm>
            <a:off x="6527012" y="3034137"/>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VPD</a:t>
            </a:r>
            <a:r>
              <a:rPr lang="en-US" sz="1333" baseline="-25000" dirty="0">
                <a:solidFill>
                  <a:schemeClr val="tx1"/>
                </a:solidFill>
                <a:latin typeface="Arial" panose="020B0604020202020204" pitchFamily="34" charset="0"/>
                <a:cs typeface="Arial" panose="020B0604020202020204" pitchFamily="34" charset="0"/>
              </a:rPr>
              <a:t>4</a:t>
            </a:r>
            <a:endParaRPr lang="en-US" sz="1333" dirty="0">
              <a:solidFill>
                <a:schemeClr val="tx1"/>
              </a:solidFill>
              <a:latin typeface="Arial" panose="020B0604020202020204" pitchFamily="34" charset="0"/>
              <a:cs typeface="Arial" panose="020B0604020202020204" pitchFamily="34" charset="0"/>
            </a:endParaRPr>
          </a:p>
        </p:txBody>
      </p:sp>
      <p:cxnSp>
        <p:nvCxnSpPr>
          <p:cNvPr id="20" name="Straight Arrow Connector 19">
            <a:extLst>
              <a:ext uri="{FF2B5EF4-FFF2-40B4-BE49-F238E27FC236}">
                <a16:creationId xmlns:a16="http://schemas.microsoft.com/office/drawing/2014/main" id="{C5127402-31B3-0C04-AA07-C38ABA6CADFF}"/>
              </a:ext>
            </a:extLst>
          </p:cNvPr>
          <p:cNvCxnSpPr>
            <a:cxnSpLocks/>
          </p:cNvCxnSpPr>
          <p:nvPr/>
        </p:nvCxnSpPr>
        <p:spPr>
          <a:xfrm flipV="1">
            <a:off x="7208796" y="3234163"/>
            <a:ext cx="1338466" cy="1118667"/>
          </a:xfrm>
          <a:prstGeom prst="straightConnector1">
            <a:avLst/>
          </a:prstGeom>
          <a:ln w="38100">
            <a:solidFill>
              <a:srgbClr val="C0000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A9E203A9-7876-B516-05BF-DDDF8325101D}"/>
              </a:ext>
            </a:extLst>
          </p:cNvPr>
          <p:cNvCxnSpPr>
            <a:cxnSpLocks/>
          </p:cNvCxnSpPr>
          <p:nvPr/>
        </p:nvCxnSpPr>
        <p:spPr>
          <a:xfrm>
            <a:off x="3278645" y="3224132"/>
            <a:ext cx="1221348" cy="1019543"/>
          </a:xfrm>
          <a:prstGeom prst="straightConnector1">
            <a:avLst/>
          </a:prstGeom>
          <a:ln w="38100">
            <a:solidFill>
              <a:schemeClr val="accent1">
                <a:lumMod val="7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ED20763F-FA86-A657-3499-D400DA282144}"/>
              </a:ext>
            </a:extLst>
          </p:cNvPr>
          <p:cNvCxnSpPr>
            <a:cxnSpLocks/>
          </p:cNvCxnSpPr>
          <p:nvPr/>
        </p:nvCxnSpPr>
        <p:spPr>
          <a:xfrm>
            <a:off x="4905336" y="3424417"/>
            <a:ext cx="3877" cy="820424"/>
          </a:xfrm>
          <a:prstGeom prst="straightConnector1">
            <a:avLst/>
          </a:prstGeom>
          <a:ln w="38100">
            <a:solidFill>
              <a:srgbClr val="C00000"/>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8442B687-8788-E945-EC07-037A309F7DF9}"/>
              </a:ext>
            </a:extLst>
          </p:cNvPr>
          <p:cNvSpPr/>
          <p:nvPr/>
        </p:nvSpPr>
        <p:spPr>
          <a:xfrm>
            <a:off x="4505008" y="4252364"/>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sz="1333" i="1" dirty="0">
                <a:solidFill>
                  <a:schemeClr val="tx1"/>
                </a:solidFill>
                <a:latin typeface="Arial" panose="020B0604020202020204" pitchFamily="34" charset="0"/>
                <a:cs typeface="Arial" panose="020B0604020202020204" pitchFamily="34" charset="0"/>
              </a:rPr>
              <a:t>β</a:t>
            </a:r>
            <a:endParaRPr lang="en-US" sz="1333" i="1" dirty="0">
              <a:solidFill>
                <a:schemeClr val="tx1"/>
              </a:solidFill>
              <a:latin typeface="Arial" panose="020B0604020202020204" pitchFamily="34" charset="0"/>
              <a:cs typeface="Arial" panose="020B0604020202020204" pitchFamily="34" charset="0"/>
            </a:endParaRPr>
          </a:p>
        </p:txBody>
      </p:sp>
      <p:sp>
        <p:nvSpPr>
          <p:cNvPr id="24" name="Rectangle 23">
            <a:extLst>
              <a:ext uri="{FF2B5EF4-FFF2-40B4-BE49-F238E27FC236}">
                <a16:creationId xmlns:a16="http://schemas.microsoft.com/office/drawing/2014/main" id="{C839E613-BEC7-4C9D-9F7D-E3D4C2F3AAA0}"/>
              </a:ext>
            </a:extLst>
          </p:cNvPr>
          <p:cNvSpPr/>
          <p:nvPr/>
        </p:nvSpPr>
        <p:spPr>
          <a:xfrm>
            <a:off x="6527012" y="4252365"/>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C</a:t>
            </a:r>
            <a:r>
              <a:rPr lang="en-US" sz="1333" baseline="-25000" dirty="0">
                <a:solidFill>
                  <a:schemeClr val="tx1"/>
                </a:solidFill>
                <a:latin typeface="Arial" panose="020B0604020202020204" pitchFamily="34" charset="0"/>
                <a:cs typeface="Arial" panose="020B0604020202020204" pitchFamily="34" charset="0"/>
              </a:rPr>
              <a:t>i</a:t>
            </a:r>
            <a:r>
              <a:rPr lang="en-US" sz="1333" i="1" dirty="0">
                <a:solidFill>
                  <a:schemeClr val="tx1"/>
                </a:solidFill>
                <a:latin typeface="Arial" panose="020B0604020202020204" pitchFamily="34" charset="0"/>
                <a:cs typeface="Arial" panose="020B0604020202020204" pitchFamily="34" charset="0"/>
              </a:rPr>
              <a:t>:C</a:t>
            </a:r>
            <a:r>
              <a:rPr lang="en-US" sz="1333" baseline="-25000" dirty="0">
                <a:solidFill>
                  <a:schemeClr val="tx1"/>
                </a:solidFill>
                <a:latin typeface="Arial" panose="020B0604020202020204" pitchFamily="34" charset="0"/>
                <a:cs typeface="Arial" panose="020B0604020202020204" pitchFamily="34" charset="0"/>
              </a:rPr>
              <a:t>a</a:t>
            </a:r>
          </a:p>
        </p:txBody>
      </p:sp>
      <p:cxnSp>
        <p:nvCxnSpPr>
          <p:cNvPr id="25" name="Elbow Connector 24">
            <a:extLst>
              <a:ext uri="{FF2B5EF4-FFF2-40B4-BE49-F238E27FC236}">
                <a16:creationId xmlns:a16="http://schemas.microsoft.com/office/drawing/2014/main" id="{20A11877-D528-98A0-CCC2-F98CF479B533}"/>
              </a:ext>
            </a:extLst>
          </p:cNvPr>
          <p:cNvCxnSpPr>
            <a:cxnSpLocks/>
          </p:cNvCxnSpPr>
          <p:nvPr/>
        </p:nvCxnSpPr>
        <p:spPr>
          <a:xfrm rot="16200000" flipH="1">
            <a:off x="5920370" y="2815342"/>
            <a:ext cx="5643" cy="6081831"/>
          </a:xfrm>
          <a:prstGeom prst="bentConnector3">
            <a:avLst>
              <a:gd name="adj1" fmla="val 7743488"/>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Elbow Connector 25">
            <a:extLst>
              <a:ext uri="{FF2B5EF4-FFF2-40B4-BE49-F238E27FC236}">
                <a16:creationId xmlns:a16="http://schemas.microsoft.com/office/drawing/2014/main" id="{70495EDD-557F-8EFC-1A53-0B8E0C8F0415}"/>
              </a:ext>
            </a:extLst>
          </p:cNvPr>
          <p:cNvCxnSpPr>
            <a:cxnSpLocks/>
          </p:cNvCxnSpPr>
          <p:nvPr/>
        </p:nvCxnSpPr>
        <p:spPr>
          <a:xfrm rot="10800000" flipH="1">
            <a:off x="2773076" y="3024228"/>
            <a:ext cx="6483741" cy="2627110"/>
          </a:xfrm>
          <a:prstGeom prst="bentConnector4">
            <a:avLst>
              <a:gd name="adj1" fmla="val -9886"/>
              <a:gd name="adj2" fmla="val 12372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Elbow Connector 26">
            <a:extLst>
              <a:ext uri="{FF2B5EF4-FFF2-40B4-BE49-F238E27FC236}">
                <a16:creationId xmlns:a16="http://schemas.microsoft.com/office/drawing/2014/main" id="{7E456D40-73DD-9C20-7A1E-BC8EB17C64C5}"/>
              </a:ext>
            </a:extLst>
          </p:cNvPr>
          <p:cNvCxnSpPr>
            <a:cxnSpLocks/>
          </p:cNvCxnSpPr>
          <p:nvPr/>
        </p:nvCxnSpPr>
        <p:spPr>
          <a:xfrm rot="5400000" flipH="1" flipV="1">
            <a:off x="6926957" y="1005116"/>
            <a:ext cx="10413" cy="4053654"/>
          </a:xfrm>
          <a:prstGeom prst="bentConnector3">
            <a:avLst>
              <a:gd name="adj1" fmla="val 3608240"/>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8C9F1555-65E1-2737-A19C-6C1CF59AA28E}"/>
              </a:ext>
            </a:extLst>
          </p:cNvPr>
          <p:cNvSpPr/>
          <p:nvPr/>
        </p:nvSpPr>
        <p:spPr>
          <a:xfrm>
            <a:off x="2475249" y="5463974"/>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Soil N</a:t>
            </a:r>
            <a:endParaRPr lang="en-US" sz="1333" dirty="0">
              <a:solidFill>
                <a:schemeClr val="tx1"/>
              </a:solidFill>
              <a:latin typeface="Arial" panose="020B0604020202020204" pitchFamily="34" charset="0"/>
              <a:cs typeface="Arial" panose="020B0604020202020204" pitchFamily="34" charset="0"/>
            </a:endParaRPr>
          </a:p>
        </p:txBody>
      </p:sp>
      <p:sp>
        <p:nvSpPr>
          <p:cNvPr id="29" name="Rectangle 28">
            <a:extLst>
              <a:ext uri="{FF2B5EF4-FFF2-40B4-BE49-F238E27FC236}">
                <a16:creationId xmlns:a16="http://schemas.microsoft.com/office/drawing/2014/main" id="{B8E08E0A-6452-3AA7-14D6-442A8771A95A}"/>
              </a:ext>
            </a:extLst>
          </p:cNvPr>
          <p:cNvSpPr/>
          <p:nvPr/>
        </p:nvSpPr>
        <p:spPr>
          <a:xfrm>
            <a:off x="4501131" y="3042165"/>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N</a:t>
            </a:r>
            <a:r>
              <a:rPr lang="en-US" sz="1333" baseline="-25000" dirty="0">
                <a:solidFill>
                  <a:schemeClr val="tx1"/>
                </a:solidFill>
                <a:latin typeface="Arial" panose="020B0604020202020204" pitchFamily="34" charset="0"/>
                <a:cs typeface="Arial" panose="020B0604020202020204" pitchFamily="34" charset="0"/>
              </a:rPr>
              <a:t>fixer</a:t>
            </a:r>
            <a:endParaRPr lang="en-US" sz="1333" i="1" dirty="0">
              <a:solidFill>
                <a:schemeClr val="tx1"/>
              </a:solidFill>
              <a:latin typeface="Arial" panose="020B0604020202020204" pitchFamily="34" charset="0"/>
              <a:cs typeface="Arial" panose="020B0604020202020204" pitchFamily="34" charset="0"/>
            </a:endParaRPr>
          </a:p>
        </p:txBody>
      </p:sp>
      <p:sp>
        <p:nvSpPr>
          <p:cNvPr id="30" name="Rectangle 29">
            <a:extLst>
              <a:ext uri="{FF2B5EF4-FFF2-40B4-BE49-F238E27FC236}">
                <a16:creationId xmlns:a16="http://schemas.microsoft.com/office/drawing/2014/main" id="{C5A1852A-11B0-E095-2AA2-DC456EB1B82E}"/>
              </a:ext>
            </a:extLst>
          </p:cNvPr>
          <p:cNvSpPr/>
          <p:nvPr/>
        </p:nvSpPr>
        <p:spPr>
          <a:xfrm>
            <a:off x="2475249" y="3031752"/>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SM</a:t>
            </a:r>
            <a:r>
              <a:rPr lang="en-US" sz="1333" baseline="-25000" dirty="0">
                <a:solidFill>
                  <a:schemeClr val="tx1"/>
                </a:solidFill>
                <a:latin typeface="Arial" panose="020B0604020202020204" pitchFamily="34" charset="0"/>
                <a:cs typeface="Arial" panose="020B0604020202020204" pitchFamily="34" charset="0"/>
              </a:rPr>
              <a:t>90</a:t>
            </a:r>
            <a:endParaRPr lang="en-US" sz="1333" dirty="0">
              <a:solidFill>
                <a:schemeClr val="tx1"/>
              </a:solidFill>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C1FD3FC5-7411-3E97-4EC9-DFFA0F33860D}"/>
              </a:ext>
            </a:extLst>
          </p:cNvPr>
          <p:cNvSpPr txBox="1"/>
          <p:nvPr/>
        </p:nvSpPr>
        <p:spPr>
          <a:xfrm>
            <a:off x="6600" y="6283521"/>
            <a:ext cx="992579" cy="369332"/>
          </a:xfrm>
          <a:prstGeom prst="rect">
            <a:avLst/>
          </a:prstGeom>
          <a:noFill/>
        </p:spPr>
        <p:txBody>
          <a:bodyPr wrap="none" rtlCol="0">
            <a:spAutoFit/>
          </a:bodyPr>
          <a:lstStyle/>
          <a:p>
            <a:r>
              <a:rPr lang="en-US" dirty="0">
                <a:solidFill>
                  <a:schemeClr val="accent1">
                    <a:lumMod val="75000"/>
                  </a:schemeClr>
                </a:solidFill>
                <a:latin typeface="Arial" panose="020B0604020202020204" pitchFamily="34" charset="0"/>
                <a:cs typeface="Arial" panose="020B0604020202020204" pitchFamily="34" charset="0"/>
              </a:rPr>
              <a:t>Positive</a:t>
            </a:r>
          </a:p>
        </p:txBody>
      </p:sp>
      <p:sp>
        <p:nvSpPr>
          <p:cNvPr id="31" name="TextBox 30">
            <a:extLst>
              <a:ext uri="{FF2B5EF4-FFF2-40B4-BE49-F238E27FC236}">
                <a16:creationId xmlns:a16="http://schemas.microsoft.com/office/drawing/2014/main" id="{DE535F71-1924-288C-3B34-3BF7A7575C3F}"/>
              </a:ext>
            </a:extLst>
          </p:cNvPr>
          <p:cNvSpPr txBox="1"/>
          <p:nvPr/>
        </p:nvSpPr>
        <p:spPr>
          <a:xfrm>
            <a:off x="-8709" y="6536809"/>
            <a:ext cx="1095172" cy="369332"/>
          </a:xfrm>
          <a:prstGeom prst="rect">
            <a:avLst/>
          </a:prstGeom>
          <a:noFill/>
        </p:spPr>
        <p:txBody>
          <a:bodyPr wrap="none" rtlCol="0">
            <a:spAutoFit/>
          </a:bodyPr>
          <a:lstStyle/>
          <a:p>
            <a:r>
              <a:rPr lang="en-US" dirty="0">
                <a:solidFill>
                  <a:srgbClr val="C00000"/>
                </a:solidFill>
                <a:latin typeface="Arial" panose="020B0604020202020204" pitchFamily="34" charset="0"/>
                <a:cs typeface="Arial" panose="020B0604020202020204" pitchFamily="34" charset="0"/>
              </a:rPr>
              <a:t>Negative</a:t>
            </a:r>
          </a:p>
        </p:txBody>
      </p:sp>
    </p:spTree>
    <p:extLst>
      <p:ext uri="{BB962C8B-B14F-4D97-AF65-F5344CB8AC3E}">
        <p14:creationId xmlns:p14="http://schemas.microsoft.com/office/powerpoint/2010/main" val="42856179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67E743-9734-62B8-0B50-EACB68E08DFD}"/>
              </a:ext>
            </a:extLst>
          </p:cNvPr>
          <p:cNvSpPr>
            <a:spLocks noGrp="1"/>
          </p:cNvSpPr>
          <p:nvPr>
            <p:ph type="title"/>
          </p:nvPr>
        </p:nvSpPr>
        <p:spPr/>
        <p:txBody>
          <a:bodyPr>
            <a:normAutofit fontScale="90000"/>
          </a:bodyPr>
          <a:lstStyle/>
          <a:p>
            <a:r>
              <a:rPr lang="el-GR" i="1" dirty="0"/>
              <a:t>β</a:t>
            </a:r>
            <a:r>
              <a:rPr lang="en-US" i="1" dirty="0"/>
              <a:t> </a:t>
            </a:r>
            <a:r>
              <a:rPr lang="en-US" dirty="0"/>
              <a:t>is </a:t>
            </a:r>
            <a:r>
              <a:rPr lang="en-US" b="1" dirty="0">
                <a:solidFill>
                  <a:srgbClr val="C00000"/>
                </a:solidFill>
              </a:rPr>
              <a:t>negatively</a:t>
            </a:r>
            <a:r>
              <a:rPr lang="en-US" dirty="0"/>
              <a:t> associated with increasing soil nitrogen, and generally </a:t>
            </a:r>
            <a:r>
              <a:rPr lang="en-US" b="1" dirty="0">
                <a:solidFill>
                  <a:srgbClr val="C00000"/>
                </a:solidFill>
              </a:rPr>
              <a:t>lower</a:t>
            </a:r>
            <a:r>
              <a:rPr lang="en-US" dirty="0"/>
              <a:t> in C</a:t>
            </a:r>
            <a:r>
              <a:rPr lang="en-US" baseline="-25000" dirty="0"/>
              <a:t>4</a:t>
            </a:r>
            <a:r>
              <a:rPr lang="en-US" dirty="0"/>
              <a:t> species</a:t>
            </a:r>
            <a:endParaRPr lang="en-US" i="1" dirty="0"/>
          </a:p>
        </p:txBody>
      </p:sp>
      <p:sp>
        <p:nvSpPr>
          <p:cNvPr id="4" name="Slide Number Placeholder 3">
            <a:extLst>
              <a:ext uri="{FF2B5EF4-FFF2-40B4-BE49-F238E27FC236}">
                <a16:creationId xmlns:a16="http://schemas.microsoft.com/office/drawing/2014/main" id="{04B8A294-625A-79DD-72F3-E69F26391535}"/>
              </a:ext>
            </a:extLst>
          </p:cNvPr>
          <p:cNvSpPr>
            <a:spLocks noGrp="1"/>
          </p:cNvSpPr>
          <p:nvPr>
            <p:ph type="sldNum" sz="quarter" idx="12"/>
          </p:nvPr>
        </p:nvSpPr>
        <p:spPr/>
        <p:txBody>
          <a:bodyPr/>
          <a:lstStyle/>
          <a:p>
            <a:fld id="{CE250C90-A217-6949-8BD2-2F5146168076}" type="slidenum">
              <a:rPr lang="en-US" smtClean="0"/>
              <a:pPr/>
              <a:t>26</a:t>
            </a:fld>
            <a:endParaRPr lang="en-US" sz="2000"/>
          </a:p>
        </p:txBody>
      </p:sp>
      <p:cxnSp>
        <p:nvCxnSpPr>
          <p:cNvPr id="9" name="Straight Arrow Connector 8">
            <a:extLst>
              <a:ext uri="{FF2B5EF4-FFF2-40B4-BE49-F238E27FC236}">
                <a16:creationId xmlns:a16="http://schemas.microsoft.com/office/drawing/2014/main" id="{AC310B8B-1607-8FA4-1870-6AB79C342DD4}"/>
              </a:ext>
            </a:extLst>
          </p:cNvPr>
          <p:cNvCxnSpPr>
            <a:cxnSpLocks/>
          </p:cNvCxnSpPr>
          <p:nvPr/>
        </p:nvCxnSpPr>
        <p:spPr>
          <a:xfrm flipH="1" flipV="1">
            <a:off x="8958991" y="4643482"/>
            <a:ext cx="2295" cy="828016"/>
          </a:xfrm>
          <a:prstGeom prst="straightConnector1">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2B569B27-1F0E-AAD9-67D3-A7D0ABCEFCC8}"/>
              </a:ext>
            </a:extLst>
          </p:cNvPr>
          <p:cNvSpPr/>
          <p:nvPr/>
        </p:nvSpPr>
        <p:spPr>
          <a:xfrm>
            <a:off x="4811774" y="3813422"/>
            <a:ext cx="70504" cy="1001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73"/>
          </a:p>
        </p:txBody>
      </p:sp>
      <p:cxnSp>
        <p:nvCxnSpPr>
          <p:cNvPr id="16" name="Straight Arrow Connector 15">
            <a:extLst>
              <a:ext uri="{FF2B5EF4-FFF2-40B4-BE49-F238E27FC236}">
                <a16:creationId xmlns:a16="http://schemas.microsoft.com/office/drawing/2014/main" id="{0FE1E557-050A-D579-B3D5-D26106AEAF4C}"/>
              </a:ext>
            </a:extLst>
          </p:cNvPr>
          <p:cNvCxnSpPr>
            <a:cxnSpLocks/>
          </p:cNvCxnSpPr>
          <p:nvPr/>
        </p:nvCxnSpPr>
        <p:spPr>
          <a:xfrm>
            <a:off x="8958991" y="3414003"/>
            <a:ext cx="0" cy="824656"/>
          </a:xfrm>
          <a:prstGeom prst="straightConnector1">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E82906BC-17E7-DE7D-E56C-C4FB66445440}"/>
              </a:ext>
            </a:extLst>
          </p:cNvPr>
          <p:cNvCxnSpPr>
            <a:cxnSpLocks/>
          </p:cNvCxnSpPr>
          <p:nvPr/>
        </p:nvCxnSpPr>
        <p:spPr>
          <a:xfrm>
            <a:off x="7108622" y="4452480"/>
            <a:ext cx="1438427" cy="1201366"/>
          </a:xfrm>
          <a:prstGeom prst="straightConnector1">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Elbow Connector 17">
            <a:extLst>
              <a:ext uri="{FF2B5EF4-FFF2-40B4-BE49-F238E27FC236}">
                <a16:creationId xmlns:a16="http://schemas.microsoft.com/office/drawing/2014/main" id="{858A5D1D-698E-1732-B017-3495DBC6F0E6}"/>
              </a:ext>
            </a:extLst>
          </p:cNvPr>
          <p:cNvCxnSpPr>
            <a:cxnSpLocks/>
          </p:cNvCxnSpPr>
          <p:nvPr/>
        </p:nvCxnSpPr>
        <p:spPr>
          <a:xfrm flipH="1" flipV="1">
            <a:off x="9370719" y="3226640"/>
            <a:ext cx="2295" cy="2432222"/>
          </a:xfrm>
          <a:prstGeom prst="bentConnector3">
            <a:avLst>
              <a:gd name="adj1" fmla="val -18977996"/>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2BD2BEE6-6F06-A263-71AB-B33D1CFFED87}"/>
              </a:ext>
            </a:extLst>
          </p:cNvPr>
          <p:cNvCxnSpPr>
            <a:stCxn id="33" idx="3"/>
            <a:endCxn id="34" idx="1"/>
          </p:cNvCxnSpPr>
          <p:nvPr/>
        </p:nvCxnSpPr>
        <p:spPr>
          <a:xfrm>
            <a:off x="5313419" y="4447252"/>
            <a:ext cx="1213594" cy="1"/>
          </a:xfrm>
          <a:prstGeom prst="straightConnector1">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8BAAB08-A6C0-BBC4-550B-508598763C0A}"/>
              </a:ext>
            </a:extLst>
          </p:cNvPr>
          <p:cNvCxnSpPr>
            <a:cxnSpLocks/>
          </p:cNvCxnSpPr>
          <p:nvPr/>
        </p:nvCxnSpPr>
        <p:spPr>
          <a:xfrm>
            <a:off x="6931218" y="3416389"/>
            <a:ext cx="0" cy="828453"/>
          </a:xfrm>
          <a:prstGeom prst="straightConnector1">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5D9858F5-CE5A-55B0-0DE0-F28BB315DD1B}"/>
              </a:ext>
            </a:extLst>
          </p:cNvPr>
          <p:cNvCxnSpPr>
            <a:cxnSpLocks/>
          </p:cNvCxnSpPr>
          <p:nvPr/>
        </p:nvCxnSpPr>
        <p:spPr>
          <a:xfrm flipV="1">
            <a:off x="3135374" y="4645989"/>
            <a:ext cx="1365140" cy="1163791"/>
          </a:xfrm>
          <a:prstGeom prst="straightConnector1">
            <a:avLst/>
          </a:prstGeom>
          <a:ln w="49276">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E8F46F2-665B-C91C-5CE2-E8AD82A550B4}"/>
              </a:ext>
            </a:extLst>
          </p:cNvPr>
          <p:cNvCxnSpPr>
            <a:cxnSpLocks/>
          </p:cNvCxnSpPr>
          <p:nvPr/>
        </p:nvCxnSpPr>
        <p:spPr>
          <a:xfrm flipH="1" flipV="1">
            <a:off x="4909213" y="4649663"/>
            <a:ext cx="490" cy="1210199"/>
          </a:xfrm>
          <a:prstGeom prst="straightConnector1">
            <a:avLst/>
          </a:prstGeom>
          <a:ln w="106298">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9E1230B3-09C6-290B-00E1-FEB5C3591EDD}"/>
              </a:ext>
            </a:extLst>
          </p:cNvPr>
          <p:cNvSpPr/>
          <p:nvPr/>
        </p:nvSpPr>
        <p:spPr>
          <a:xfrm>
            <a:off x="8554785" y="4246183"/>
            <a:ext cx="808411" cy="389775"/>
          </a:xfrm>
          <a:prstGeom prst="rect">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sz="1333" i="1" dirty="0">
                <a:solidFill>
                  <a:schemeClr val="tx1"/>
                </a:solidFill>
                <a:latin typeface="Arial" panose="020B0604020202020204" pitchFamily="34" charset="0"/>
                <a:cs typeface="Arial" panose="020B0604020202020204" pitchFamily="34" charset="0"/>
              </a:rPr>
              <a:t>Ν</a:t>
            </a:r>
            <a:r>
              <a:rPr lang="en-US" sz="1333" baseline="-25000" dirty="0">
                <a:solidFill>
                  <a:schemeClr val="tx1"/>
                </a:solidFill>
                <a:latin typeface="Arial" panose="020B0604020202020204" pitchFamily="34" charset="0"/>
                <a:cs typeface="Arial" panose="020B0604020202020204" pitchFamily="34" charset="0"/>
              </a:rPr>
              <a:t>area</a:t>
            </a:r>
            <a:endParaRPr lang="en-US" sz="1333" i="1" dirty="0">
              <a:solidFill>
                <a:schemeClr val="tx1"/>
              </a:solidFill>
              <a:latin typeface="Arial" panose="020B0604020202020204" pitchFamily="34" charset="0"/>
              <a:cs typeface="Arial" panose="020B0604020202020204" pitchFamily="34" charset="0"/>
            </a:endParaRPr>
          </a:p>
        </p:txBody>
      </p:sp>
      <p:sp>
        <p:nvSpPr>
          <p:cNvPr id="25" name="Rectangle 24">
            <a:extLst>
              <a:ext uri="{FF2B5EF4-FFF2-40B4-BE49-F238E27FC236}">
                <a16:creationId xmlns:a16="http://schemas.microsoft.com/office/drawing/2014/main" id="{9C4D4CF5-54BE-E48A-2E6A-CA867C4450DB}"/>
              </a:ext>
            </a:extLst>
          </p:cNvPr>
          <p:cNvSpPr/>
          <p:nvPr/>
        </p:nvSpPr>
        <p:spPr>
          <a:xfrm>
            <a:off x="4505498" y="5462564"/>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dirty="0">
                <a:solidFill>
                  <a:schemeClr val="accent1">
                    <a:lumMod val="75000"/>
                  </a:schemeClr>
                </a:solidFill>
                <a:latin typeface="Arial" panose="020B0604020202020204" pitchFamily="34" charset="0"/>
                <a:cs typeface="Arial" panose="020B0604020202020204" pitchFamily="34" charset="0"/>
              </a:rPr>
              <a:t>C</a:t>
            </a:r>
            <a:r>
              <a:rPr lang="en-US" sz="1333" baseline="-25000" dirty="0">
                <a:solidFill>
                  <a:schemeClr val="accent1">
                    <a:lumMod val="75000"/>
                  </a:schemeClr>
                </a:solidFill>
                <a:latin typeface="Arial" panose="020B0604020202020204" pitchFamily="34" charset="0"/>
                <a:cs typeface="Arial" panose="020B0604020202020204" pitchFamily="34" charset="0"/>
              </a:rPr>
              <a:t>3</a:t>
            </a:r>
            <a:r>
              <a:rPr lang="en-US" sz="1333" dirty="0">
                <a:solidFill>
                  <a:schemeClr val="tx1"/>
                </a:solidFill>
                <a:latin typeface="Arial" panose="020B0604020202020204" pitchFamily="34" charset="0"/>
                <a:cs typeface="Arial" panose="020B0604020202020204" pitchFamily="34" charset="0"/>
              </a:rPr>
              <a:t>/</a:t>
            </a:r>
            <a:r>
              <a:rPr lang="en-US" sz="1333" dirty="0">
                <a:solidFill>
                  <a:srgbClr val="C00000"/>
                </a:solidFill>
                <a:latin typeface="Arial" panose="020B0604020202020204" pitchFamily="34" charset="0"/>
                <a:cs typeface="Arial" panose="020B0604020202020204" pitchFamily="34" charset="0"/>
              </a:rPr>
              <a:t>C</a:t>
            </a:r>
            <a:r>
              <a:rPr lang="en-US" sz="1333" baseline="-25000" dirty="0">
                <a:solidFill>
                  <a:srgbClr val="C00000"/>
                </a:solidFill>
                <a:latin typeface="Arial" panose="020B0604020202020204" pitchFamily="34" charset="0"/>
                <a:cs typeface="Arial" panose="020B0604020202020204" pitchFamily="34" charset="0"/>
              </a:rPr>
              <a:t>4</a:t>
            </a:r>
            <a:endParaRPr lang="en-US" sz="1333" dirty="0">
              <a:solidFill>
                <a:srgbClr val="C00000"/>
              </a:solidFill>
              <a:latin typeface="Arial" panose="020B0604020202020204" pitchFamily="34" charset="0"/>
              <a:cs typeface="Arial" panose="020B0604020202020204" pitchFamily="34" charset="0"/>
            </a:endParaRPr>
          </a:p>
        </p:txBody>
      </p:sp>
      <p:sp>
        <p:nvSpPr>
          <p:cNvPr id="26" name="Rectangle 25">
            <a:extLst>
              <a:ext uri="{FF2B5EF4-FFF2-40B4-BE49-F238E27FC236}">
                <a16:creationId xmlns:a16="http://schemas.microsoft.com/office/drawing/2014/main" id="{DE02BCBC-110D-FEA8-53C9-247412385B8C}"/>
              </a:ext>
            </a:extLst>
          </p:cNvPr>
          <p:cNvSpPr/>
          <p:nvPr/>
        </p:nvSpPr>
        <p:spPr>
          <a:xfrm>
            <a:off x="8557080" y="5463974"/>
            <a:ext cx="808411" cy="389775"/>
          </a:xfrm>
          <a:prstGeom prst="rect">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M</a:t>
            </a:r>
            <a:r>
              <a:rPr lang="en-US" sz="1333" baseline="-25000" dirty="0">
                <a:solidFill>
                  <a:schemeClr val="tx1"/>
                </a:solidFill>
                <a:latin typeface="Arial" panose="020B0604020202020204" pitchFamily="34" charset="0"/>
                <a:cs typeface="Arial" panose="020B0604020202020204" pitchFamily="34" charset="0"/>
              </a:rPr>
              <a:t>area</a:t>
            </a:r>
            <a:endParaRPr lang="en-US" sz="1333" i="1" dirty="0">
              <a:solidFill>
                <a:schemeClr val="tx1"/>
              </a:solidFill>
              <a:latin typeface="Arial" panose="020B0604020202020204" pitchFamily="34" charset="0"/>
              <a:cs typeface="Arial" panose="020B0604020202020204" pitchFamily="34" charset="0"/>
            </a:endParaRPr>
          </a:p>
        </p:txBody>
      </p:sp>
      <p:sp>
        <p:nvSpPr>
          <p:cNvPr id="27" name="Rectangle 26">
            <a:extLst>
              <a:ext uri="{FF2B5EF4-FFF2-40B4-BE49-F238E27FC236}">
                <a16:creationId xmlns:a16="http://schemas.microsoft.com/office/drawing/2014/main" id="{59CD9D92-5B34-7040-51AC-D581D199A303}"/>
              </a:ext>
            </a:extLst>
          </p:cNvPr>
          <p:cNvSpPr/>
          <p:nvPr/>
        </p:nvSpPr>
        <p:spPr>
          <a:xfrm>
            <a:off x="8554785" y="3031752"/>
            <a:ext cx="808411" cy="389775"/>
          </a:xfrm>
          <a:prstGeom prst="rect">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N</a:t>
            </a:r>
            <a:r>
              <a:rPr lang="en-US" sz="1333" baseline="-25000" dirty="0">
                <a:solidFill>
                  <a:schemeClr val="tx1"/>
                </a:solidFill>
                <a:latin typeface="Arial" panose="020B0604020202020204" pitchFamily="34" charset="0"/>
                <a:cs typeface="Arial" panose="020B0604020202020204" pitchFamily="34" charset="0"/>
              </a:rPr>
              <a:t>mass</a:t>
            </a:r>
            <a:endParaRPr lang="en-US" sz="1333" i="1" dirty="0">
              <a:solidFill>
                <a:schemeClr val="tx1"/>
              </a:solidFill>
              <a:latin typeface="Arial" panose="020B0604020202020204" pitchFamily="34" charset="0"/>
              <a:cs typeface="Arial" panose="020B0604020202020204" pitchFamily="34" charset="0"/>
            </a:endParaRPr>
          </a:p>
        </p:txBody>
      </p:sp>
      <p:sp>
        <p:nvSpPr>
          <p:cNvPr id="28" name="Rectangle 27">
            <a:extLst>
              <a:ext uri="{FF2B5EF4-FFF2-40B4-BE49-F238E27FC236}">
                <a16:creationId xmlns:a16="http://schemas.microsoft.com/office/drawing/2014/main" id="{5377A0E4-E5C3-E4D8-84E4-683B487DD15E}"/>
              </a:ext>
            </a:extLst>
          </p:cNvPr>
          <p:cNvSpPr/>
          <p:nvPr/>
        </p:nvSpPr>
        <p:spPr>
          <a:xfrm>
            <a:off x="6527012" y="3034137"/>
            <a:ext cx="808411" cy="389775"/>
          </a:xfrm>
          <a:prstGeom prst="rect">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VPD</a:t>
            </a:r>
            <a:r>
              <a:rPr lang="en-US" sz="1333" baseline="-25000" dirty="0">
                <a:solidFill>
                  <a:schemeClr val="tx1"/>
                </a:solidFill>
                <a:latin typeface="Arial" panose="020B0604020202020204" pitchFamily="34" charset="0"/>
                <a:cs typeface="Arial" panose="020B0604020202020204" pitchFamily="34" charset="0"/>
              </a:rPr>
              <a:t>4</a:t>
            </a:r>
            <a:endParaRPr lang="en-US" sz="1333" dirty="0">
              <a:solidFill>
                <a:schemeClr val="tx1"/>
              </a:solidFill>
              <a:latin typeface="Arial" panose="020B0604020202020204" pitchFamily="34" charset="0"/>
              <a:cs typeface="Arial" panose="020B0604020202020204" pitchFamily="34" charset="0"/>
            </a:endParaRPr>
          </a:p>
        </p:txBody>
      </p:sp>
      <p:cxnSp>
        <p:nvCxnSpPr>
          <p:cNvPr id="29" name="Straight Arrow Connector 28">
            <a:extLst>
              <a:ext uri="{FF2B5EF4-FFF2-40B4-BE49-F238E27FC236}">
                <a16:creationId xmlns:a16="http://schemas.microsoft.com/office/drawing/2014/main" id="{5D629E5E-5CF5-3205-A578-37C041776295}"/>
              </a:ext>
            </a:extLst>
          </p:cNvPr>
          <p:cNvCxnSpPr>
            <a:cxnSpLocks/>
          </p:cNvCxnSpPr>
          <p:nvPr/>
        </p:nvCxnSpPr>
        <p:spPr>
          <a:xfrm flipV="1">
            <a:off x="7208796" y="3234163"/>
            <a:ext cx="1338466" cy="1118667"/>
          </a:xfrm>
          <a:prstGeom prst="straightConnector1">
            <a:avLst/>
          </a:prstGeom>
          <a:ln w="38100">
            <a:solidFill>
              <a:schemeClr val="bg1">
                <a:lumMod val="6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7D99607F-569A-B218-DD4F-398A0D74602C}"/>
              </a:ext>
            </a:extLst>
          </p:cNvPr>
          <p:cNvCxnSpPr>
            <a:cxnSpLocks/>
          </p:cNvCxnSpPr>
          <p:nvPr/>
        </p:nvCxnSpPr>
        <p:spPr>
          <a:xfrm>
            <a:off x="3278645" y="3224132"/>
            <a:ext cx="1221348" cy="1019543"/>
          </a:xfrm>
          <a:prstGeom prst="straightConnector1">
            <a:avLst/>
          </a:prstGeom>
          <a:ln w="12700">
            <a:solidFill>
              <a:schemeClr val="bg1">
                <a:lumMod val="6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852413D7-40DD-339D-3539-C663503301D4}"/>
              </a:ext>
            </a:extLst>
          </p:cNvPr>
          <p:cNvCxnSpPr>
            <a:cxnSpLocks/>
          </p:cNvCxnSpPr>
          <p:nvPr/>
        </p:nvCxnSpPr>
        <p:spPr>
          <a:xfrm>
            <a:off x="4905336" y="3424417"/>
            <a:ext cx="3877" cy="820424"/>
          </a:xfrm>
          <a:prstGeom prst="straightConnector1">
            <a:avLst/>
          </a:prstGeom>
          <a:ln w="12700">
            <a:solidFill>
              <a:schemeClr val="bg1">
                <a:lumMod val="65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CBC7EAD7-F6DB-305D-E973-FD23D4D5A707}"/>
              </a:ext>
            </a:extLst>
          </p:cNvPr>
          <p:cNvSpPr/>
          <p:nvPr/>
        </p:nvSpPr>
        <p:spPr>
          <a:xfrm>
            <a:off x="4505008" y="4252364"/>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sz="1333" i="1" dirty="0">
                <a:solidFill>
                  <a:schemeClr val="tx1"/>
                </a:solidFill>
                <a:latin typeface="Arial" panose="020B0604020202020204" pitchFamily="34" charset="0"/>
                <a:cs typeface="Arial" panose="020B0604020202020204" pitchFamily="34" charset="0"/>
              </a:rPr>
              <a:t>β</a:t>
            </a:r>
            <a:endParaRPr lang="en-US" sz="1333" i="1" dirty="0">
              <a:solidFill>
                <a:schemeClr val="tx1"/>
              </a:solidFill>
              <a:latin typeface="Arial" panose="020B0604020202020204" pitchFamily="34" charset="0"/>
              <a:cs typeface="Arial" panose="020B0604020202020204" pitchFamily="34" charset="0"/>
            </a:endParaRPr>
          </a:p>
        </p:txBody>
      </p:sp>
      <p:sp>
        <p:nvSpPr>
          <p:cNvPr id="34" name="Rectangle 33">
            <a:extLst>
              <a:ext uri="{FF2B5EF4-FFF2-40B4-BE49-F238E27FC236}">
                <a16:creationId xmlns:a16="http://schemas.microsoft.com/office/drawing/2014/main" id="{6862D273-0CBE-6BCB-A69B-7F0418F887D3}"/>
              </a:ext>
            </a:extLst>
          </p:cNvPr>
          <p:cNvSpPr/>
          <p:nvPr/>
        </p:nvSpPr>
        <p:spPr>
          <a:xfrm>
            <a:off x="6527012" y="4252365"/>
            <a:ext cx="808411" cy="389775"/>
          </a:xfrm>
          <a:prstGeom prst="rect">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C</a:t>
            </a:r>
            <a:r>
              <a:rPr lang="en-US" sz="1333" baseline="-25000" dirty="0">
                <a:solidFill>
                  <a:schemeClr val="tx1"/>
                </a:solidFill>
                <a:latin typeface="Arial" panose="020B0604020202020204" pitchFamily="34" charset="0"/>
                <a:cs typeface="Arial" panose="020B0604020202020204" pitchFamily="34" charset="0"/>
              </a:rPr>
              <a:t>i</a:t>
            </a:r>
            <a:r>
              <a:rPr lang="en-US" sz="1333" i="1" dirty="0">
                <a:solidFill>
                  <a:schemeClr val="tx1"/>
                </a:solidFill>
                <a:latin typeface="Arial" panose="020B0604020202020204" pitchFamily="34" charset="0"/>
                <a:cs typeface="Arial" panose="020B0604020202020204" pitchFamily="34" charset="0"/>
              </a:rPr>
              <a:t>:C</a:t>
            </a:r>
            <a:r>
              <a:rPr lang="en-US" sz="1333" baseline="-25000" dirty="0">
                <a:solidFill>
                  <a:schemeClr val="tx1"/>
                </a:solidFill>
                <a:latin typeface="Arial" panose="020B0604020202020204" pitchFamily="34" charset="0"/>
                <a:cs typeface="Arial" panose="020B0604020202020204" pitchFamily="34" charset="0"/>
              </a:rPr>
              <a:t>a</a:t>
            </a:r>
          </a:p>
        </p:txBody>
      </p:sp>
      <p:cxnSp>
        <p:nvCxnSpPr>
          <p:cNvPr id="35" name="Elbow Connector 34">
            <a:extLst>
              <a:ext uri="{FF2B5EF4-FFF2-40B4-BE49-F238E27FC236}">
                <a16:creationId xmlns:a16="http://schemas.microsoft.com/office/drawing/2014/main" id="{AEB116BA-7CB3-3BEE-04E9-463EE6F6B4A2}"/>
              </a:ext>
            </a:extLst>
          </p:cNvPr>
          <p:cNvCxnSpPr>
            <a:cxnSpLocks/>
          </p:cNvCxnSpPr>
          <p:nvPr/>
        </p:nvCxnSpPr>
        <p:spPr>
          <a:xfrm rot="16200000" flipH="1">
            <a:off x="5920370" y="2815342"/>
            <a:ext cx="5643" cy="6081831"/>
          </a:xfrm>
          <a:prstGeom prst="bentConnector3">
            <a:avLst>
              <a:gd name="adj1" fmla="val 7743488"/>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Elbow Connector 35">
            <a:extLst>
              <a:ext uri="{FF2B5EF4-FFF2-40B4-BE49-F238E27FC236}">
                <a16:creationId xmlns:a16="http://schemas.microsoft.com/office/drawing/2014/main" id="{8126DF44-8AFE-C7AB-AD5B-8F17986AF541}"/>
              </a:ext>
            </a:extLst>
          </p:cNvPr>
          <p:cNvCxnSpPr>
            <a:cxnSpLocks/>
          </p:cNvCxnSpPr>
          <p:nvPr/>
        </p:nvCxnSpPr>
        <p:spPr>
          <a:xfrm rot="10800000" flipH="1">
            <a:off x="2773076" y="3024228"/>
            <a:ext cx="6483741" cy="2627110"/>
          </a:xfrm>
          <a:prstGeom prst="bentConnector4">
            <a:avLst>
              <a:gd name="adj1" fmla="val -9886"/>
              <a:gd name="adj2" fmla="val 123721"/>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Elbow Connector 36">
            <a:extLst>
              <a:ext uri="{FF2B5EF4-FFF2-40B4-BE49-F238E27FC236}">
                <a16:creationId xmlns:a16="http://schemas.microsoft.com/office/drawing/2014/main" id="{C31BA041-1E08-7139-4A9B-C3634AD4DA05}"/>
              </a:ext>
            </a:extLst>
          </p:cNvPr>
          <p:cNvCxnSpPr>
            <a:cxnSpLocks/>
          </p:cNvCxnSpPr>
          <p:nvPr/>
        </p:nvCxnSpPr>
        <p:spPr>
          <a:xfrm rot="5400000" flipH="1" flipV="1">
            <a:off x="6926957" y="1005116"/>
            <a:ext cx="10413" cy="4053654"/>
          </a:xfrm>
          <a:prstGeom prst="bentConnector3">
            <a:avLst>
              <a:gd name="adj1" fmla="val 3608240"/>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40A35C05-959C-07BF-692E-C7DDB55BBD81}"/>
              </a:ext>
            </a:extLst>
          </p:cNvPr>
          <p:cNvSpPr/>
          <p:nvPr/>
        </p:nvSpPr>
        <p:spPr>
          <a:xfrm>
            <a:off x="2475249" y="5463974"/>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Soil N</a:t>
            </a:r>
            <a:endParaRPr lang="en-US" sz="1333" dirty="0">
              <a:solidFill>
                <a:schemeClr val="tx1"/>
              </a:solidFill>
              <a:latin typeface="Arial" panose="020B0604020202020204" pitchFamily="34" charset="0"/>
              <a:cs typeface="Arial" panose="020B0604020202020204" pitchFamily="34" charset="0"/>
            </a:endParaRPr>
          </a:p>
        </p:txBody>
      </p:sp>
      <p:sp>
        <p:nvSpPr>
          <p:cNvPr id="39" name="Rectangle 38">
            <a:extLst>
              <a:ext uri="{FF2B5EF4-FFF2-40B4-BE49-F238E27FC236}">
                <a16:creationId xmlns:a16="http://schemas.microsoft.com/office/drawing/2014/main" id="{808EB2FD-9A15-9773-8A4E-A16BDFE6D5DE}"/>
              </a:ext>
            </a:extLst>
          </p:cNvPr>
          <p:cNvSpPr/>
          <p:nvPr/>
        </p:nvSpPr>
        <p:spPr>
          <a:xfrm>
            <a:off x="4501131" y="3042165"/>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N</a:t>
            </a:r>
            <a:r>
              <a:rPr lang="en-US" sz="1333" baseline="-25000" dirty="0">
                <a:solidFill>
                  <a:schemeClr val="tx1"/>
                </a:solidFill>
                <a:latin typeface="Arial" panose="020B0604020202020204" pitchFamily="34" charset="0"/>
                <a:cs typeface="Arial" panose="020B0604020202020204" pitchFamily="34" charset="0"/>
              </a:rPr>
              <a:t>fixer</a:t>
            </a:r>
            <a:endParaRPr lang="en-US" sz="1333" i="1" dirty="0">
              <a:solidFill>
                <a:schemeClr val="tx1"/>
              </a:solidFill>
              <a:latin typeface="Arial" panose="020B0604020202020204" pitchFamily="34" charset="0"/>
              <a:cs typeface="Arial" panose="020B0604020202020204" pitchFamily="34" charset="0"/>
            </a:endParaRPr>
          </a:p>
        </p:txBody>
      </p:sp>
      <p:sp>
        <p:nvSpPr>
          <p:cNvPr id="40" name="Rectangle 39">
            <a:extLst>
              <a:ext uri="{FF2B5EF4-FFF2-40B4-BE49-F238E27FC236}">
                <a16:creationId xmlns:a16="http://schemas.microsoft.com/office/drawing/2014/main" id="{50831038-66EA-B836-A53F-E2400369772D}"/>
              </a:ext>
            </a:extLst>
          </p:cNvPr>
          <p:cNvSpPr/>
          <p:nvPr/>
        </p:nvSpPr>
        <p:spPr>
          <a:xfrm>
            <a:off x="2475249" y="3031752"/>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SM</a:t>
            </a:r>
            <a:r>
              <a:rPr lang="en-US" sz="1333" baseline="-25000" dirty="0">
                <a:solidFill>
                  <a:schemeClr val="tx1"/>
                </a:solidFill>
                <a:latin typeface="Arial" panose="020B0604020202020204" pitchFamily="34" charset="0"/>
                <a:cs typeface="Arial" panose="020B0604020202020204" pitchFamily="34" charset="0"/>
              </a:rPr>
              <a:t>90</a:t>
            </a:r>
            <a:endParaRPr lang="en-US" sz="1333" dirty="0">
              <a:solidFill>
                <a:schemeClr val="tx1"/>
              </a:solidFill>
              <a:latin typeface="Arial" panose="020B0604020202020204" pitchFamily="34" charset="0"/>
              <a:cs typeface="Arial" panose="020B0604020202020204" pitchFamily="34" charset="0"/>
            </a:endParaRPr>
          </a:p>
        </p:txBody>
      </p:sp>
      <p:cxnSp>
        <p:nvCxnSpPr>
          <p:cNvPr id="3" name="Straight Arrow Connector 2">
            <a:extLst>
              <a:ext uri="{FF2B5EF4-FFF2-40B4-BE49-F238E27FC236}">
                <a16:creationId xmlns:a16="http://schemas.microsoft.com/office/drawing/2014/main" id="{D44BE988-CD3E-7A14-21C3-0EF3253A1338}"/>
              </a:ext>
            </a:extLst>
          </p:cNvPr>
          <p:cNvCxnSpPr/>
          <p:nvPr/>
        </p:nvCxnSpPr>
        <p:spPr>
          <a:xfrm>
            <a:off x="2879455" y="3421527"/>
            <a:ext cx="0" cy="2042447"/>
          </a:xfrm>
          <a:prstGeom prst="straightConnector1">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FE4A2E3A-DEB3-884D-5CF1-5C3FA7068855}"/>
              </a:ext>
            </a:extLst>
          </p:cNvPr>
          <p:cNvSpPr txBox="1"/>
          <p:nvPr/>
        </p:nvSpPr>
        <p:spPr>
          <a:xfrm>
            <a:off x="6600" y="6283521"/>
            <a:ext cx="992579" cy="369332"/>
          </a:xfrm>
          <a:prstGeom prst="rect">
            <a:avLst/>
          </a:prstGeom>
          <a:noFill/>
        </p:spPr>
        <p:txBody>
          <a:bodyPr wrap="none" rtlCol="0">
            <a:spAutoFit/>
          </a:bodyPr>
          <a:lstStyle/>
          <a:p>
            <a:r>
              <a:rPr lang="en-US" dirty="0">
                <a:solidFill>
                  <a:schemeClr val="accent1">
                    <a:lumMod val="75000"/>
                  </a:schemeClr>
                </a:solidFill>
                <a:latin typeface="Arial" panose="020B0604020202020204" pitchFamily="34" charset="0"/>
                <a:cs typeface="Arial" panose="020B0604020202020204" pitchFamily="34" charset="0"/>
              </a:rPr>
              <a:t>Positive</a:t>
            </a:r>
          </a:p>
        </p:txBody>
      </p:sp>
      <p:sp>
        <p:nvSpPr>
          <p:cNvPr id="6" name="TextBox 5">
            <a:extLst>
              <a:ext uri="{FF2B5EF4-FFF2-40B4-BE49-F238E27FC236}">
                <a16:creationId xmlns:a16="http://schemas.microsoft.com/office/drawing/2014/main" id="{EC0D2443-62BC-2CC5-4846-163BA62D74FE}"/>
              </a:ext>
            </a:extLst>
          </p:cNvPr>
          <p:cNvSpPr txBox="1"/>
          <p:nvPr/>
        </p:nvSpPr>
        <p:spPr>
          <a:xfrm>
            <a:off x="-8709" y="6536809"/>
            <a:ext cx="1095172" cy="369332"/>
          </a:xfrm>
          <a:prstGeom prst="rect">
            <a:avLst/>
          </a:prstGeom>
          <a:noFill/>
        </p:spPr>
        <p:txBody>
          <a:bodyPr wrap="none" rtlCol="0">
            <a:spAutoFit/>
          </a:bodyPr>
          <a:lstStyle/>
          <a:p>
            <a:r>
              <a:rPr lang="en-US" dirty="0">
                <a:solidFill>
                  <a:srgbClr val="C00000"/>
                </a:solidFill>
                <a:latin typeface="Arial" panose="020B0604020202020204" pitchFamily="34" charset="0"/>
                <a:cs typeface="Arial" panose="020B0604020202020204" pitchFamily="34" charset="0"/>
              </a:rPr>
              <a:t>Negative</a:t>
            </a:r>
          </a:p>
        </p:txBody>
      </p:sp>
    </p:spTree>
    <p:extLst>
      <p:ext uri="{BB962C8B-B14F-4D97-AF65-F5344CB8AC3E}">
        <p14:creationId xmlns:p14="http://schemas.microsoft.com/office/powerpoint/2010/main" val="12698365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67E743-9734-62B8-0B50-EACB68E08DFD}"/>
              </a:ext>
            </a:extLst>
          </p:cNvPr>
          <p:cNvSpPr>
            <a:spLocks noGrp="1"/>
          </p:cNvSpPr>
          <p:nvPr>
            <p:ph type="title"/>
          </p:nvPr>
        </p:nvSpPr>
        <p:spPr/>
        <p:txBody>
          <a:bodyPr>
            <a:normAutofit fontScale="90000"/>
          </a:bodyPr>
          <a:lstStyle/>
          <a:p>
            <a:r>
              <a:rPr lang="en-US" dirty="0"/>
              <a:t>Leaf </a:t>
            </a:r>
            <a:r>
              <a:rPr lang="en-US" i="1" dirty="0"/>
              <a:t>C</a:t>
            </a:r>
            <a:r>
              <a:rPr lang="en-US" baseline="-25000" dirty="0"/>
              <a:t>i</a:t>
            </a:r>
            <a:r>
              <a:rPr lang="en-US" dirty="0"/>
              <a:t>:</a:t>
            </a:r>
            <a:r>
              <a:rPr lang="en-US" i="1" dirty="0"/>
              <a:t>C</a:t>
            </a:r>
            <a:r>
              <a:rPr lang="en-US" baseline="-25000" dirty="0"/>
              <a:t>a</a:t>
            </a:r>
            <a:r>
              <a:rPr lang="en-US" dirty="0"/>
              <a:t> is </a:t>
            </a:r>
            <a:r>
              <a:rPr lang="en-US" b="1" dirty="0">
                <a:solidFill>
                  <a:srgbClr val="C00000"/>
                </a:solidFill>
              </a:rPr>
              <a:t>negatively</a:t>
            </a:r>
            <a:r>
              <a:rPr lang="en-US" dirty="0"/>
              <a:t> related to increasing vapor pressure deficit and </a:t>
            </a:r>
            <a:r>
              <a:rPr lang="en-US" b="1" dirty="0">
                <a:solidFill>
                  <a:schemeClr val="accent1">
                    <a:lumMod val="75000"/>
                  </a:schemeClr>
                </a:solidFill>
              </a:rPr>
              <a:t>positively</a:t>
            </a:r>
            <a:r>
              <a:rPr lang="en-US" dirty="0"/>
              <a:t> related to </a:t>
            </a:r>
            <a:r>
              <a:rPr lang="el-GR" i="1" dirty="0"/>
              <a:t>β</a:t>
            </a:r>
            <a:r>
              <a:rPr lang="en-US" dirty="0"/>
              <a:t> </a:t>
            </a:r>
          </a:p>
        </p:txBody>
      </p:sp>
      <p:sp>
        <p:nvSpPr>
          <p:cNvPr id="4" name="Slide Number Placeholder 3">
            <a:extLst>
              <a:ext uri="{FF2B5EF4-FFF2-40B4-BE49-F238E27FC236}">
                <a16:creationId xmlns:a16="http://schemas.microsoft.com/office/drawing/2014/main" id="{04B8A294-625A-79DD-72F3-E69F26391535}"/>
              </a:ext>
            </a:extLst>
          </p:cNvPr>
          <p:cNvSpPr>
            <a:spLocks noGrp="1"/>
          </p:cNvSpPr>
          <p:nvPr>
            <p:ph type="sldNum" sz="quarter" idx="12"/>
          </p:nvPr>
        </p:nvSpPr>
        <p:spPr/>
        <p:txBody>
          <a:bodyPr/>
          <a:lstStyle/>
          <a:p>
            <a:fld id="{CE250C90-A217-6949-8BD2-2F5146168076}" type="slidenum">
              <a:rPr lang="en-US" smtClean="0"/>
              <a:pPr/>
              <a:t>27</a:t>
            </a:fld>
            <a:endParaRPr lang="en-US" sz="2000"/>
          </a:p>
        </p:txBody>
      </p:sp>
      <p:cxnSp>
        <p:nvCxnSpPr>
          <p:cNvPr id="9" name="Straight Arrow Connector 8">
            <a:extLst>
              <a:ext uri="{FF2B5EF4-FFF2-40B4-BE49-F238E27FC236}">
                <a16:creationId xmlns:a16="http://schemas.microsoft.com/office/drawing/2014/main" id="{AC310B8B-1607-8FA4-1870-6AB79C342DD4}"/>
              </a:ext>
            </a:extLst>
          </p:cNvPr>
          <p:cNvCxnSpPr>
            <a:cxnSpLocks/>
          </p:cNvCxnSpPr>
          <p:nvPr/>
        </p:nvCxnSpPr>
        <p:spPr>
          <a:xfrm flipH="1" flipV="1">
            <a:off x="8958991" y="4643482"/>
            <a:ext cx="2295" cy="828016"/>
          </a:xfrm>
          <a:prstGeom prst="straightConnector1">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2B569B27-1F0E-AAD9-67D3-A7D0ABCEFCC8}"/>
              </a:ext>
            </a:extLst>
          </p:cNvPr>
          <p:cNvSpPr/>
          <p:nvPr/>
        </p:nvSpPr>
        <p:spPr>
          <a:xfrm>
            <a:off x="4811774" y="3813422"/>
            <a:ext cx="70504" cy="1001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73"/>
          </a:p>
        </p:txBody>
      </p:sp>
      <p:cxnSp>
        <p:nvCxnSpPr>
          <p:cNvPr id="16" name="Straight Arrow Connector 15">
            <a:extLst>
              <a:ext uri="{FF2B5EF4-FFF2-40B4-BE49-F238E27FC236}">
                <a16:creationId xmlns:a16="http://schemas.microsoft.com/office/drawing/2014/main" id="{0FE1E557-050A-D579-B3D5-D26106AEAF4C}"/>
              </a:ext>
            </a:extLst>
          </p:cNvPr>
          <p:cNvCxnSpPr>
            <a:cxnSpLocks/>
          </p:cNvCxnSpPr>
          <p:nvPr/>
        </p:nvCxnSpPr>
        <p:spPr>
          <a:xfrm>
            <a:off x="8958991" y="3414003"/>
            <a:ext cx="0" cy="824656"/>
          </a:xfrm>
          <a:prstGeom prst="straightConnector1">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E82906BC-17E7-DE7D-E56C-C4FB66445440}"/>
              </a:ext>
            </a:extLst>
          </p:cNvPr>
          <p:cNvCxnSpPr>
            <a:cxnSpLocks/>
          </p:cNvCxnSpPr>
          <p:nvPr/>
        </p:nvCxnSpPr>
        <p:spPr>
          <a:xfrm>
            <a:off x="7108622" y="4452480"/>
            <a:ext cx="1438427" cy="1201366"/>
          </a:xfrm>
          <a:prstGeom prst="straightConnector1">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Elbow Connector 17">
            <a:extLst>
              <a:ext uri="{FF2B5EF4-FFF2-40B4-BE49-F238E27FC236}">
                <a16:creationId xmlns:a16="http://schemas.microsoft.com/office/drawing/2014/main" id="{858A5D1D-698E-1732-B017-3495DBC6F0E6}"/>
              </a:ext>
            </a:extLst>
          </p:cNvPr>
          <p:cNvCxnSpPr>
            <a:cxnSpLocks/>
          </p:cNvCxnSpPr>
          <p:nvPr/>
        </p:nvCxnSpPr>
        <p:spPr>
          <a:xfrm flipH="1" flipV="1">
            <a:off x="9370719" y="3226640"/>
            <a:ext cx="2295" cy="2432222"/>
          </a:xfrm>
          <a:prstGeom prst="bentConnector3">
            <a:avLst>
              <a:gd name="adj1" fmla="val -18977996"/>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2BD2BEE6-6F06-A263-71AB-B33D1CFFED87}"/>
              </a:ext>
            </a:extLst>
          </p:cNvPr>
          <p:cNvCxnSpPr>
            <a:stCxn id="33" idx="3"/>
            <a:endCxn id="34" idx="1"/>
          </p:cNvCxnSpPr>
          <p:nvPr/>
        </p:nvCxnSpPr>
        <p:spPr>
          <a:xfrm>
            <a:off x="5313419" y="4447252"/>
            <a:ext cx="1213594" cy="1"/>
          </a:xfrm>
          <a:prstGeom prst="straightConnector1">
            <a:avLst/>
          </a:prstGeom>
          <a:ln w="73279">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8BAAB08-A6C0-BBC4-550B-508598763C0A}"/>
              </a:ext>
            </a:extLst>
          </p:cNvPr>
          <p:cNvCxnSpPr>
            <a:cxnSpLocks/>
          </p:cNvCxnSpPr>
          <p:nvPr/>
        </p:nvCxnSpPr>
        <p:spPr>
          <a:xfrm>
            <a:off x="6931218" y="3416389"/>
            <a:ext cx="0" cy="828453"/>
          </a:xfrm>
          <a:prstGeom prst="straightConnector1">
            <a:avLst/>
          </a:prstGeom>
          <a:ln w="26416">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5D9858F5-CE5A-55B0-0DE0-F28BB315DD1B}"/>
              </a:ext>
            </a:extLst>
          </p:cNvPr>
          <p:cNvCxnSpPr>
            <a:cxnSpLocks/>
          </p:cNvCxnSpPr>
          <p:nvPr/>
        </p:nvCxnSpPr>
        <p:spPr>
          <a:xfrm flipV="1">
            <a:off x="3135374" y="4645989"/>
            <a:ext cx="1365140" cy="1163791"/>
          </a:xfrm>
          <a:prstGeom prst="straightConnector1">
            <a:avLst/>
          </a:prstGeom>
          <a:ln w="49276">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E8F46F2-665B-C91C-5CE2-E8AD82A550B4}"/>
              </a:ext>
            </a:extLst>
          </p:cNvPr>
          <p:cNvCxnSpPr>
            <a:cxnSpLocks/>
          </p:cNvCxnSpPr>
          <p:nvPr/>
        </p:nvCxnSpPr>
        <p:spPr>
          <a:xfrm flipH="1" flipV="1">
            <a:off x="4909213" y="4649663"/>
            <a:ext cx="490" cy="1210199"/>
          </a:xfrm>
          <a:prstGeom prst="straightConnector1">
            <a:avLst/>
          </a:prstGeom>
          <a:ln w="106298">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EC9B095A-F4EF-2762-7EB3-9F57DE59C0AC}"/>
              </a:ext>
            </a:extLst>
          </p:cNvPr>
          <p:cNvCxnSpPr>
            <a:stCxn id="40" idx="2"/>
            <a:endCxn id="38" idx="0"/>
          </p:cNvCxnSpPr>
          <p:nvPr/>
        </p:nvCxnSpPr>
        <p:spPr>
          <a:xfrm>
            <a:off x="2879455" y="3421527"/>
            <a:ext cx="0" cy="2042447"/>
          </a:xfrm>
          <a:prstGeom prst="straightConnector1">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9E1230B3-09C6-290B-00E1-FEB5C3591EDD}"/>
              </a:ext>
            </a:extLst>
          </p:cNvPr>
          <p:cNvSpPr/>
          <p:nvPr/>
        </p:nvSpPr>
        <p:spPr>
          <a:xfrm>
            <a:off x="8554785" y="4246183"/>
            <a:ext cx="808411" cy="389775"/>
          </a:xfrm>
          <a:prstGeom prst="rect">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sz="1333" i="1" dirty="0">
                <a:solidFill>
                  <a:schemeClr val="tx1"/>
                </a:solidFill>
                <a:latin typeface="Arial" panose="020B0604020202020204" pitchFamily="34" charset="0"/>
                <a:cs typeface="Arial" panose="020B0604020202020204" pitchFamily="34" charset="0"/>
              </a:rPr>
              <a:t>Ν</a:t>
            </a:r>
            <a:r>
              <a:rPr lang="en-US" sz="1333" baseline="-25000" dirty="0">
                <a:solidFill>
                  <a:schemeClr val="tx1"/>
                </a:solidFill>
                <a:latin typeface="Arial" panose="020B0604020202020204" pitchFamily="34" charset="0"/>
                <a:cs typeface="Arial" panose="020B0604020202020204" pitchFamily="34" charset="0"/>
              </a:rPr>
              <a:t>area</a:t>
            </a:r>
            <a:endParaRPr lang="en-US" sz="1333" i="1" dirty="0">
              <a:solidFill>
                <a:schemeClr val="tx1"/>
              </a:solidFill>
              <a:latin typeface="Arial" panose="020B0604020202020204" pitchFamily="34" charset="0"/>
              <a:cs typeface="Arial" panose="020B0604020202020204" pitchFamily="34" charset="0"/>
            </a:endParaRPr>
          </a:p>
        </p:txBody>
      </p:sp>
      <p:sp>
        <p:nvSpPr>
          <p:cNvPr id="25" name="Rectangle 24">
            <a:extLst>
              <a:ext uri="{FF2B5EF4-FFF2-40B4-BE49-F238E27FC236}">
                <a16:creationId xmlns:a16="http://schemas.microsoft.com/office/drawing/2014/main" id="{9C4D4CF5-54BE-E48A-2E6A-CA867C4450DB}"/>
              </a:ext>
            </a:extLst>
          </p:cNvPr>
          <p:cNvSpPr/>
          <p:nvPr/>
        </p:nvSpPr>
        <p:spPr>
          <a:xfrm>
            <a:off x="4505498" y="5462564"/>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dirty="0">
                <a:solidFill>
                  <a:schemeClr val="accent1">
                    <a:lumMod val="75000"/>
                  </a:schemeClr>
                </a:solidFill>
                <a:latin typeface="Arial" panose="020B0604020202020204" pitchFamily="34" charset="0"/>
                <a:cs typeface="Arial" panose="020B0604020202020204" pitchFamily="34" charset="0"/>
              </a:rPr>
              <a:t>C</a:t>
            </a:r>
            <a:r>
              <a:rPr lang="en-US" sz="1333" baseline="-25000" dirty="0">
                <a:solidFill>
                  <a:schemeClr val="accent1">
                    <a:lumMod val="75000"/>
                  </a:schemeClr>
                </a:solidFill>
                <a:latin typeface="Arial" panose="020B0604020202020204" pitchFamily="34" charset="0"/>
                <a:cs typeface="Arial" panose="020B0604020202020204" pitchFamily="34" charset="0"/>
              </a:rPr>
              <a:t>3</a:t>
            </a:r>
            <a:r>
              <a:rPr lang="en-US" sz="1333" dirty="0">
                <a:solidFill>
                  <a:schemeClr val="tx1"/>
                </a:solidFill>
                <a:latin typeface="Arial" panose="020B0604020202020204" pitchFamily="34" charset="0"/>
                <a:cs typeface="Arial" panose="020B0604020202020204" pitchFamily="34" charset="0"/>
              </a:rPr>
              <a:t>/</a:t>
            </a:r>
            <a:r>
              <a:rPr lang="en-US" sz="1333" dirty="0">
                <a:solidFill>
                  <a:srgbClr val="C00000"/>
                </a:solidFill>
                <a:latin typeface="Arial" panose="020B0604020202020204" pitchFamily="34" charset="0"/>
                <a:cs typeface="Arial" panose="020B0604020202020204" pitchFamily="34" charset="0"/>
              </a:rPr>
              <a:t>C</a:t>
            </a:r>
            <a:r>
              <a:rPr lang="en-US" sz="1333" baseline="-25000" dirty="0">
                <a:solidFill>
                  <a:srgbClr val="C00000"/>
                </a:solidFill>
                <a:latin typeface="Arial" panose="020B0604020202020204" pitchFamily="34" charset="0"/>
                <a:cs typeface="Arial" panose="020B0604020202020204" pitchFamily="34" charset="0"/>
              </a:rPr>
              <a:t>4</a:t>
            </a:r>
            <a:endParaRPr lang="en-US" sz="1333" dirty="0">
              <a:solidFill>
                <a:srgbClr val="C00000"/>
              </a:solidFill>
              <a:latin typeface="Arial" panose="020B0604020202020204" pitchFamily="34" charset="0"/>
              <a:cs typeface="Arial" panose="020B0604020202020204" pitchFamily="34" charset="0"/>
            </a:endParaRPr>
          </a:p>
        </p:txBody>
      </p:sp>
      <p:sp>
        <p:nvSpPr>
          <p:cNvPr id="26" name="Rectangle 25">
            <a:extLst>
              <a:ext uri="{FF2B5EF4-FFF2-40B4-BE49-F238E27FC236}">
                <a16:creationId xmlns:a16="http://schemas.microsoft.com/office/drawing/2014/main" id="{DE02BCBC-110D-FEA8-53C9-247412385B8C}"/>
              </a:ext>
            </a:extLst>
          </p:cNvPr>
          <p:cNvSpPr/>
          <p:nvPr/>
        </p:nvSpPr>
        <p:spPr>
          <a:xfrm>
            <a:off x="8557080" y="5463974"/>
            <a:ext cx="808411" cy="389775"/>
          </a:xfrm>
          <a:prstGeom prst="rect">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M</a:t>
            </a:r>
            <a:r>
              <a:rPr lang="en-US" sz="1333" baseline="-25000" dirty="0">
                <a:solidFill>
                  <a:schemeClr val="tx1"/>
                </a:solidFill>
                <a:latin typeface="Arial" panose="020B0604020202020204" pitchFamily="34" charset="0"/>
                <a:cs typeface="Arial" panose="020B0604020202020204" pitchFamily="34" charset="0"/>
              </a:rPr>
              <a:t>area</a:t>
            </a:r>
            <a:endParaRPr lang="en-US" sz="1333" i="1" dirty="0">
              <a:solidFill>
                <a:schemeClr val="tx1"/>
              </a:solidFill>
              <a:latin typeface="Arial" panose="020B0604020202020204" pitchFamily="34" charset="0"/>
              <a:cs typeface="Arial" panose="020B0604020202020204" pitchFamily="34" charset="0"/>
            </a:endParaRPr>
          </a:p>
        </p:txBody>
      </p:sp>
      <p:sp>
        <p:nvSpPr>
          <p:cNvPr id="27" name="Rectangle 26">
            <a:extLst>
              <a:ext uri="{FF2B5EF4-FFF2-40B4-BE49-F238E27FC236}">
                <a16:creationId xmlns:a16="http://schemas.microsoft.com/office/drawing/2014/main" id="{59CD9D92-5B34-7040-51AC-D581D199A303}"/>
              </a:ext>
            </a:extLst>
          </p:cNvPr>
          <p:cNvSpPr/>
          <p:nvPr/>
        </p:nvSpPr>
        <p:spPr>
          <a:xfrm>
            <a:off x="8554785" y="3031752"/>
            <a:ext cx="808411" cy="389775"/>
          </a:xfrm>
          <a:prstGeom prst="rect">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N</a:t>
            </a:r>
            <a:r>
              <a:rPr lang="en-US" sz="1333" baseline="-25000" dirty="0">
                <a:solidFill>
                  <a:schemeClr val="tx1"/>
                </a:solidFill>
                <a:latin typeface="Arial" panose="020B0604020202020204" pitchFamily="34" charset="0"/>
                <a:cs typeface="Arial" panose="020B0604020202020204" pitchFamily="34" charset="0"/>
              </a:rPr>
              <a:t>mass</a:t>
            </a:r>
            <a:endParaRPr lang="en-US" sz="1333" i="1" dirty="0">
              <a:solidFill>
                <a:schemeClr val="tx1"/>
              </a:solidFill>
              <a:latin typeface="Arial" panose="020B0604020202020204" pitchFamily="34" charset="0"/>
              <a:cs typeface="Arial" panose="020B0604020202020204" pitchFamily="34" charset="0"/>
            </a:endParaRPr>
          </a:p>
        </p:txBody>
      </p:sp>
      <p:sp>
        <p:nvSpPr>
          <p:cNvPr id="28" name="Rectangle 27">
            <a:extLst>
              <a:ext uri="{FF2B5EF4-FFF2-40B4-BE49-F238E27FC236}">
                <a16:creationId xmlns:a16="http://schemas.microsoft.com/office/drawing/2014/main" id="{5377A0E4-E5C3-E4D8-84E4-683B487DD15E}"/>
              </a:ext>
            </a:extLst>
          </p:cNvPr>
          <p:cNvSpPr/>
          <p:nvPr/>
        </p:nvSpPr>
        <p:spPr>
          <a:xfrm>
            <a:off x="6527012" y="3034137"/>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VPD</a:t>
            </a:r>
            <a:r>
              <a:rPr lang="en-US" sz="1333" baseline="-25000" dirty="0">
                <a:solidFill>
                  <a:schemeClr val="tx1"/>
                </a:solidFill>
                <a:latin typeface="Arial" panose="020B0604020202020204" pitchFamily="34" charset="0"/>
                <a:cs typeface="Arial" panose="020B0604020202020204" pitchFamily="34" charset="0"/>
              </a:rPr>
              <a:t>4</a:t>
            </a:r>
            <a:endParaRPr lang="en-US" sz="1333" dirty="0">
              <a:solidFill>
                <a:schemeClr val="tx1"/>
              </a:solidFill>
              <a:latin typeface="Arial" panose="020B0604020202020204" pitchFamily="34" charset="0"/>
              <a:cs typeface="Arial" panose="020B0604020202020204" pitchFamily="34" charset="0"/>
            </a:endParaRPr>
          </a:p>
        </p:txBody>
      </p:sp>
      <p:cxnSp>
        <p:nvCxnSpPr>
          <p:cNvPr id="29" name="Straight Arrow Connector 28">
            <a:extLst>
              <a:ext uri="{FF2B5EF4-FFF2-40B4-BE49-F238E27FC236}">
                <a16:creationId xmlns:a16="http://schemas.microsoft.com/office/drawing/2014/main" id="{5D629E5E-5CF5-3205-A578-37C041776295}"/>
              </a:ext>
            </a:extLst>
          </p:cNvPr>
          <p:cNvCxnSpPr>
            <a:cxnSpLocks/>
          </p:cNvCxnSpPr>
          <p:nvPr/>
        </p:nvCxnSpPr>
        <p:spPr>
          <a:xfrm flipV="1">
            <a:off x="7208796" y="3234163"/>
            <a:ext cx="1338466" cy="1118667"/>
          </a:xfrm>
          <a:prstGeom prst="straightConnector1">
            <a:avLst/>
          </a:prstGeom>
          <a:ln w="38100">
            <a:solidFill>
              <a:schemeClr val="bg1">
                <a:lumMod val="6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7D99607F-569A-B218-DD4F-398A0D74602C}"/>
              </a:ext>
            </a:extLst>
          </p:cNvPr>
          <p:cNvCxnSpPr>
            <a:cxnSpLocks/>
          </p:cNvCxnSpPr>
          <p:nvPr/>
        </p:nvCxnSpPr>
        <p:spPr>
          <a:xfrm>
            <a:off x="3278645" y="3224132"/>
            <a:ext cx="1221348" cy="1019543"/>
          </a:xfrm>
          <a:prstGeom prst="straightConnector1">
            <a:avLst/>
          </a:prstGeom>
          <a:ln w="12700">
            <a:solidFill>
              <a:schemeClr val="bg1">
                <a:lumMod val="6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852413D7-40DD-339D-3539-C663503301D4}"/>
              </a:ext>
            </a:extLst>
          </p:cNvPr>
          <p:cNvCxnSpPr>
            <a:cxnSpLocks/>
          </p:cNvCxnSpPr>
          <p:nvPr/>
        </p:nvCxnSpPr>
        <p:spPr>
          <a:xfrm>
            <a:off x="4905336" y="3424417"/>
            <a:ext cx="3877" cy="820424"/>
          </a:xfrm>
          <a:prstGeom prst="straightConnector1">
            <a:avLst/>
          </a:prstGeom>
          <a:ln w="12700">
            <a:solidFill>
              <a:schemeClr val="bg1">
                <a:lumMod val="65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CBC7EAD7-F6DB-305D-E973-FD23D4D5A707}"/>
              </a:ext>
            </a:extLst>
          </p:cNvPr>
          <p:cNvSpPr/>
          <p:nvPr/>
        </p:nvSpPr>
        <p:spPr>
          <a:xfrm>
            <a:off x="4505008" y="4252364"/>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sz="1333" i="1" dirty="0">
                <a:solidFill>
                  <a:schemeClr val="tx1"/>
                </a:solidFill>
                <a:latin typeface="Arial" panose="020B0604020202020204" pitchFamily="34" charset="0"/>
                <a:cs typeface="Arial" panose="020B0604020202020204" pitchFamily="34" charset="0"/>
              </a:rPr>
              <a:t>β</a:t>
            </a:r>
            <a:endParaRPr lang="en-US" sz="1333" i="1" dirty="0">
              <a:solidFill>
                <a:schemeClr val="tx1"/>
              </a:solidFill>
              <a:latin typeface="Arial" panose="020B0604020202020204" pitchFamily="34" charset="0"/>
              <a:cs typeface="Arial" panose="020B0604020202020204" pitchFamily="34" charset="0"/>
            </a:endParaRPr>
          </a:p>
        </p:txBody>
      </p:sp>
      <p:sp>
        <p:nvSpPr>
          <p:cNvPr id="34" name="Rectangle 33">
            <a:extLst>
              <a:ext uri="{FF2B5EF4-FFF2-40B4-BE49-F238E27FC236}">
                <a16:creationId xmlns:a16="http://schemas.microsoft.com/office/drawing/2014/main" id="{6862D273-0CBE-6BCB-A69B-7F0418F887D3}"/>
              </a:ext>
            </a:extLst>
          </p:cNvPr>
          <p:cNvSpPr/>
          <p:nvPr/>
        </p:nvSpPr>
        <p:spPr>
          <a:xfrm>
            <a:off x="6527012" y="4252365"/>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C</a:t>
            </a:r>
            <a:r>
              <a:rPr lang="en-US" sz="1333" baseline="-25000" dirty="0">
                <a:solidFill>
                  <a:schemeClr val="tx1"/>
                </a:solidFill>
                <a:latin typeface="Arial" panose="020B0604020202020204" pitchFamily="34" charset="0"/>
                <a:cs typeface="Arial" panose="020B0604020202020204" pitchFamily="34" charset="0"/>
              </a:rPr>
              <a:t>i</a:t>
            </a:r>
            <a:r>
              <a:rPr lang="en-US" sz="1333" i="1" dirty="0">
                <a:solidFill>
                  <a:schemeClr val="tx1"/>
                </a:solidFill>
                <a:latin typeface="Arial" panose="020B0604020202020204" pitchFamily="34" charset="0"/>
                <a:cs typeface="Arial" panose="020B0604020202020204" pitchFamily="34" charset="0"/>
              </a:rPr>
              <a:t>:C</a:t>
            </a:r>
            <a:r>
              <a:rPr lang="en-US" sz="1333" baseline="-25000" dirty="0">
                <a:solidFill>
                  <a:schemeClr val="tx1"/>
                </a:solidFill>
                <a:latin typeface="Arial" panose="020B0604020202020204" pitchFamily="34" charset="0"/>
                <a:cs typeface="Arial" panose="020B0604020202020204" pitchFamily="34" charset="0"/>
              </a:rPr>
              <a:t>a</a:t>
            </a:r>
          </a:p>
        </p:txBody>
      </p:sp>
      <p:cxnSp>
        <p:nvCxnSpPr>
          <p:cNvPr id="35" name="Elbow Connector 34">
            <a:extLst>
              <a:ext uri="{FF2B5EF4-FFF2-40B4-BE49-F238E27FC236}">
                <a16:creationId xmlns:a16="http://schemas.microsoft.com/office/drawing/2014/main" id="{AEB116BA-7CB3-3BEE-04E9-463EE6F6B4A2}"/>
              </a:ext>
            </a:extLst>
          </p:cNvPr>
          <p:cNvCxnSpPr>
            <a:cxnSpLocks/>
          </p:cNvCxnSpPr>
          <p:nvPr/>
        </p:nvCxnSpPr>
        <p:spPr>
          <a:xfrm rot="16200000" flipH="1">
            <a:off x="5920370" y="2815342"/>
            <a:ext cx="5643" cy="6081831"/>
          </a:xfrm>
          <a:prstGeom prst="bentConnector3">
            <a:avLst>
              <a:gd name="adj1" fmla="val 7743488"/>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Elbow Connector 35">
            <a:extLst>
              <a:ext uri="{FF2B5EF4-FFF2-40B4-BE49-F238E27FC236}">
                <a16:creationId xmlns:a16="http://schemas.microsoft.com/office/drawing/2014/main" id="{8126DF44-8AFE-C7AB-AD5B-8F17986AF541}"/>
              </a:ext>
            </a:extLst>
          </p:cNvPr>
          <p:cNvCxnSpPr>
            <a:cxnSpLocks/>
          </p:cNvCxnSpPr>
          <p:nvPr/>
        </p:nvCxnSpPr>
        <p:spPr>
          <a:xfrm rot="10800000" flipH="1">
            <a:off x="2773076" y="3024228"/>
            <a:ext cx="6483741" cy="2627110"/>
          </a:xfrm>
          <a:prstGeom prst="bentConnector4">
            <a:avLst>
              <a:gd name="adj1" fmla="val -9886"/>
              <a:gd name="adj2" fmla="val 123721"/>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Elbow Connector 36">
            <a:extLst>
              <a:ext uri="{FF2B5EF4-FFF2-40B4-BE49-F238E27FC236}">
                <a16:creationId xmlns:a16="http://schemas.microsoft.com/office/drawing/2014/main" id="{C31BA041-1E08-7139-4A9B-C3634AD4DA05}"/>
              </a:ext>
            </a:extLst>
          </p:cNvPr>
          <p:cNvCxnSpPr>
            <a:cxnSpLocks/>
          </p:cNvCxnSpPr>
          <p:nvPr/>
        </p:nvCxnSpPr>
        <p:spPr>
          <a:xfrm rot="5400000" flipH="1" flipV="1">
            <a:off x="6926957" y="1005116"/>
            <a:ext cx="10413" cy="4053654"/>
          </a:xfrm>
          <a:prstGeom prst="bentConnector3">
            <a:avLst>
              <a:gd name="adj1" fmla="val 3608240"/>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40A35C05-959C-07BF-692E-C7DDB55BBD81}"/>
              </a:ext>
            </a:extLst>
          </p:cNvPr>
          <p:cNvSpPr/>
          <p:nvPr/>
        </p:nvSpPr>
        <p:spPr>
          <a:xfrm>
            <a:off x="2475249" y="5463974"/>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Soil N</a:t>
            </a:r>
            <a:endParaRPr lang="en-US" sz="1333" dirty="0">
              <a:solidFill>
                <a:schemeClr val="tx1"/>
              </a:solidFill>
              <a:latin typeface="Arial" panose="020B0604020202020204" pitchFamily="34" charset="0"/>
              <a:cs typeface="Arial" panose="020B0604020202020204" pitchFamily="34" charset="0"/>
            </a:endParaRPr>
          </a:p>
        </p:txBody>
      </p:sp>
      <p:sp>
        <p:nvSpPr>
          <p:cNvPr id="39" name="Rectangle 38">
            <a:extLst>
              <a:ext uri="{FF2B5EF4-FFF2-40B4-BE49-F238E27FC236}">
                <a16:creationId xmlns:a16="http://schemas.microsoft.com/office/drawing/2014/main" id="{808EB2FD-9A15-9773-8A4E-A16BDFE6D5DE}"/>
              </a:ext>
            </a:extLst>
          </p:cNvPr>
          <p:cNvSpPr/>
          <p:nvPr/>
        </p:nvSpPr>
        <p:spPr>
          <a:xfrm>
            <a:off x="4501131" y="3042165"/>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N</a:t>
            </a:r>
            <a:r>
              <a:rPr lang="en-US" sz="1333" baseline="-25000" dirty="0">
                <a:solidFill>
                  <a:schemeClr val="tx1"/>
                </a:solidFill>
                <a:latin typeface="Arial" panose="020B0604020202020204" pitchFamily="34" charset="0"/>
                <a:cs typeface="Arial" panose="020B0604020202020204" pitchFamily="34" charset="0"/>
              </a:rPr>
              <a:t>fixer</a:t>
            </a:r>
            <a:endParaRPr lang="en-US" sz="1333" i="1" dirty="0">
              <a:solidFill>
                <a:schemeClr val="tx1"/>
              </a:solidFill>
              <a:latin typeface="Arial" panose="020B0604020202020204" pitchFamily="34" charset="0"/>
              <a:cs typeface="Arial" panose="020B0604020202020204" pitchFamily="34" charset="0"/>
            </a:endParaRPr>
          </a:p>
        </p:txBody>
      </p:sp>
      <p:sp>
        <p:nvSpPr>
          <p:cNvPr id="40" name="Rectangle 39">
            <a:extLst>
              <a:ext uri="{FF2B5EF4-FFF2-40B4-BE49-F238E27FC236}">
                <a16:creationId xmlns:a16="http://schemas.microsoft.com/office/drawing/2014/main" id="{50831038-66EA-B836-A53F-E2400369772D}"/>
              </a:ext>
            </a:extLst>
          </p:cNvPr>
          <p:cNvSpPr/>
          <p:nvPr/>
        </p:nvSpPr>
        <p:spPr>
          <a:xfrm>
            <a:off x="2475249" y="3031752"/>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SM</a:t>
            </a:r>
            <a:r>
              <a:rPr lang="en-US" sz="1333" baseline="-25000" dirty="0">
                <a:solidFill>
                  <a:schemeClr val="tx1"/>
                </a:solidFill>
                <a:latin typeface="Arial" panose="020B0604020202020204" pitchFamily="34" charset="0"/>
                <a:cs typeface="Arial" panose="020B0604020202020204" pitchFamily="34" charset="0"/>
              </a:rPr>
              <a:t>90</a:t>
            </a:r>
            <a:endParaRPr lang="en-US" sz="1333" dirty="0">
              <a:solidFill>
                <a:schemeClr val="tx1"/>
              </a:solidFill>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70E5842C-9149-85EC-C4B8-EAE2C805D84B}"/>
              </a:ext>
            </a:extLst>
          </p:cNvPr>
          <p:cNvSpPr txBox="1"/>
          <p:nvPr/>
        </p:nvSpPr>
        <p:spPr>
          <a:xfrm>
            <a:off x="6600" y="6283521"/>
            <a:ext cx="992579" cy="369332"/>
          </a:xfrm>
          <a:prstGeom prst="rect">
            <a:avLst/>
          </a:prstGeom>
          <a:noFill/>
        </p:spPr>
        <p:txBody>
          <a:bodyPr wrap="none" rtlCol="0">
            <a:spAutoFit/>
          </a:bodyPr>
          <a:lstStyle/>
          <a:p>
            <a:r>
              <a:rPr lang="en-US" dirty="0">
                <a:solidFill>
                  <a:schemeClr val="accent1">
                    <a:lumMod val="75000"/>
                  </a:schemeClr>
                </a:solidFill>
                <a:latin typeface="Arial" panose="020B0604020202020204" pitchFamily="34" charset="0"/>
                <a:cs typeface="Arial" panose="020B0604020202020204" pitchFamily="34" charset="0"/>
              </a:rPr>
              <a:t>Positive</a:t>
            </a:r>
          </a:p>
        </p:txBody>
      </p:sp>
      <p:sp>
        <p:nvSpPr>
          <p:cNvPr id="5" name="TextBox 4">
            <a:extLst>
              <a:ext uri="{FF2B5EF4-FFF2-40B4-BE49-F238E27FC236}">
                <a16:creationId xmlns:a16="http://schemas.microsoft.com/office/drawing/2014/main" id="{3153224E-0F7B-BA40-E198-A1748523F3C1}"/>
              </a:ext>
            </a:extLst>
          </p:cNvPr>
          <p:cNvSpPr txBox="1"/>
          <p:nvPr/>
        </p:nvSpPr>
        <p:spPr>
          <a:xfrm>
            <a:off x="-8709" y="6536809"/>
            <a:ext cx="1095172" cy="369332"/>
          </a:xfrm>
          <a:prstGeom prst="rect">
            <a:avLst/>
          </a:prstGeom>
          <a:noFill/>
        </p:spPr>
        <p:txBody>
          <a:bodyPr wrap="none" rtlCol="0">
            <a:spAutoFit/>
          </a:bodyPr>
          <a:lstStyle/>
          <a:p>
            <a:r>
              <a:rPr lang="en-US" dirty="0">
                <a:solidFill>
                  <a:srgbClr val="C00000"/>
                </a:solidFill>
                <a:latin typeface="Arial" panose="020B0604020202020204" pitchFamily="34" charset="0"/>
                <a:cs typeface="Arial" panose="020B0604020202020204" pitchFamily="34" charset="0"/>
              </a:rPr>
              <a:t>Negative</a:t>
            </a:r>
          </a:p>
        </p:txBody>
      </p:sp>
    </p:spTree>
    <p:extLst>
      <p:ext uri="{BB962C8B-B14F-4D97-AF65-F5344CB8AC3E}">
        <p14:creationId xmlns:p14="http://schemas.microsoft.com/office/powerpoint/2010/main" val="137508025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67E743-9734-62B8-0B50-EACB68E08DFD}"/>
              </a:ext>
            </a:extLst>
          </p:cNvPr>
          <p:cNvSpPr>
            <a:spLocks noGrp="1"/>
          </p:cNvSpPr>
          <p:nvPr>
            <p:ph type="title"/>
          </p:nvPr>
        </p:nvSpPr>
        <p:spPr/>
        <p:txBody>
          <a:bodyPr>
            <a:normAutofit/>
          </a:bodyPr>
          <a:lstStyle/>
          <a:p>
            <a:r>
              <a:rPr lang="en-US" i="1" dirty="0"/>
              <a:t>M</a:t>
            </a:r>
            <a:r>
              <a:rPr lang="en-US" baseline="-25000" dirty="0"/>
              <a:t>area</a:t>
            </a:r>
            <a:r>
              <a:rPr lang="en-US" dirty="0"/>
              <a:t> is </a:t>
            </a:r>
            <a:r>
              <a:rPr lang="en-US" b="1" dirty="0">
                <a:solidFill>
                  <a:srgbClr val="C00000"/>
                </a:solidFill>
              </a:rPr>
              <a:t>negatively</a:t>
            </a:r>
            <a:r>
              <a:rPr lang="en-US" dirty="0"/>
              <a:t> related to leaf </a:t>
            </a:r>
            <a:r>
              <a:rPr lang="en-US" i="1" dirty="0"/>
              <a:t>C</a:t>
            </a:r>
            <a:r>
              <a:rPr lang="en-US" baseline="-25000" dirty="0"/>
              <a:t>i</a:t>
            </a:r>
            <a:r>
              <a:rPr lang="en-US" dirty="0"/>
              <a:t>:</a:t>
            </a:r>
            <a:r>
              <a:rPr lang="en-US" i="1" dirty="0"/>
              <a:t>C</a:t>
            </a:r>
            <a:r>
              <a:rPr lang="en-US" baseline="-25000" dirty="0"/>
              <a:t>a</a:t>
            </a:r>
            <a:r>
              <a:rPr lang="en-US" dirty="0"/>
              <a:t>, while </a:t>
            </a:r>
            <a:r>
              <a:rPr lang="en-US" i="1" dirty="0"/>
              <a:t>N</a:t>
            </a:r>
            <a:r>
              <a:rPr lang="en-US" baseline="-25000" dirty="0"/>
              <a:t>mass</a:t>
            </a:r>
            <a:r>
              <a:rPr lang="en-US" dirty="0"/>
              <a:t> is </a:t>
            </a:r>
            <a:r>
              <a:rPr lang="en-US" b="1" dirty="0">
                <a:solidFill>
                  <a:schemeClr val="accent1">
                    <a:lumMod val="75000"/>
                  </a:schemeClr>
                </a:solidFill>
              </a:rPr>
              <a:t>positively</a:t>
            </a:r>
            <a:r>
              <a:rPr lang="en-US" dirty="0"/>
              <a:t> related to leaf </a:t>
            </a:r>
            <a:r>
              <a:rPr lang="en-US" i="1" dirty="0"/>
              <a:t>C</a:t>
            </a:r>
            <a:r>
              <a:rPr lang="en-US" baseline="-25000" dirty="0"/>
              <a:t>i</a:t>
            </a:r>
            <a:r>
              <a:rPr lang="en-US" dirty="0"/>
              <a:t>:</a:t>
            </a:r>
            <a:r>
              <a:rPr lang="en-US" i="1" dirty="0"/>
              <a:t>C</a:t>
            </a:r>
            <a:r>
              <a:rPr lang="en-US" baseline="-25000" dirty="0"/>
              <a:t>a</a:t>
            </a:r>
            <a:endParaRPr lang="en-US" dirty="0"/>
          </a:p>
        </p:txBody>
      </p:sp>
      <p:sp>
        <p:nvSpPr>
          <p:cNvPr id="4" name="Slide Number Placeholder 3">
            <a:extLst>
              <a:ext uri="{FF2B5EF4-FFF2-40B4-BE49-F238E27FC236}">
                <a16:creationId xmlns:a16="http://schemas.microsoft.com/office/drawing/2014/main" id="{04B8A294-625A-79DD-72F3-E69F26391535}"/>
              </a:ext>
            </a:extLst>
          </p:cNvPr>
          <p:cNvSpPr>
            <a:spLocks noGrp="1"/>
          </p:cNvSpPr>
          <p:nvPr>
            <p:ph type="sldNum" sz="quarter" idx="12"/>
          </p:nvPr>
        </p:nvSpPr>
        <p:spPr/>
        <p:txBody>
          <a:bodyPr/>
          <a:lstStyle/>
          <a:p>
            <a:fld id="{CE250C90-A217-6949-8BD2-2F5146168076}" type="slidenum">
              <a:rPr lang="en-US" smtClean="0"/>
              <a:pPr/>
              <a:t>28</a:t>
            </a:fld>
            <a:endParaRPr lang="en-US" sz="2000"/>
          </a:p>
        </p:txBody>
      </p:sp>
      <p:cxnSp>
        <p:nvCxnSpPr>
          <p:cNvPr id="9" name="Straight Arrow Connector 8">
            <a:extLst>
              <a:ext uri="{FF2B5EF4-FFF2-40B4-BE49-F238E27FC236}">
                <a16:creationId xmlns:a16="http://schemas.microsoft.com/office/drawing/2014/main" id="{AC310B8B-1607-8FA4-1870-6AB79C342DD4}"/>
              </a:ext>
            </a:extLst>
          </p:cNvPr>
          <p:cNvCxnSpPr>
            <a:cxnSpLocks/>
          </p:cNvCxnSpPr>
          <p:nvPr/>
        </p:nvCxnSpPr>
        <p:spPr>
          <a:xfrm flipH="1" flipV="1">
            <a:off x="8958991" y="4643482"/>
            <a:ext cx="2295" cy="828016"/>
          </a:xfrm>
          <a:prstGeom prst="straightConnector1">
            <a:avLst/>
          </a:prstGeom>
          <a:ln w="169926">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2B569B27-1F0E-AAD9-67D3-A7D0ABCEFCC8}"/>
              </a:ext>
            </a:extLst>
          </p:cNvPr>
          <p:cNvSpPr/>
          <p:nvPr/>
        </p:nvSpPr>
        <p:spPr>
          <a:xfrm>
            <a:off x="4811774" y="3813422"/>
            <a:ext cx="70504" cy="1001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73"/>
          </a:p>
        </p:txBody>
      </p:sp>
      <p:cxnSp>
        <p:nvCxnSpPr>
          <p:cNvPr id="16" name="Straight Arrow Connector 15">
            <a:extLst>
              <a:ext uri="{FF2B5EF4-FFF2-40B4-BE49-F238E27FC236}">
                <a16:creationId xmlns:a16="http://schemas.microsoft.com/office/drawing/2014/main" id="{0FE1E557-050A-D579-B3D5-D26106AEAF4C}"/>
              </a:ext>
            </a:extLst>
          </p:cNvPr>
          <p:cNvCxnSpPr>
            <a:cxnSpLocks/>
          </p:cNvCxnSpPr>
          <p:nvPr/>
        </p:nvCxnSpPr>
        <p:spPr>
          <a:xfrm>
            <a:off x="8958991" y="3414003"/>
            <a:ext cx="0" cy="824656"/>
          </a:xfrm>
          <a:prstGeom prst="straightConnector1">
            <a:avLst/>
          </a:prstGeom>
          <a:ln w="185166">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E82906BC-17E7-DE7D-E56C-C4FB66445440}"/>
              </a:ext>
            </a:extLst>
          </p:cNvPr>
          <p:cNvCxnSpPr>
            <a:cxnSpLocks/>
          </p:cNvCxnSpPr>
          <p:nvPr/>
        </p:nvCxnSpPr>
        <p:spPr>
          <a:xfrm>
            <a:off x="7108622" y="4452480"/>
            <a:ext cx="1438427" cy="1201366"/>
          </a:xfrm>
          <a:prstGeom prst="straightConnector1">
            <a:avLst/>
          </a:prstGeom>
          <a:ln w="53467">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Elbow Connector 17">
            <a:extLst>
              <a:ext uri="{FF2B5EF4-FFF2-40B4-BE49-F238E27FC236}">
                <a16:creationId xmlns:a16="http://schemas.microsoft.com/office/drawing/2014/main" id="{858A5D1D-698E-1732-B017-3495DBC6F0E6}"/>
              </a:ext>
            </a:extLst>
          </p:cNvPr>
          <p:cNvCxnSpPr>
            <a:cxnSpLocks/>
          </p:cNvCxnSpPr>
          <p:nvPr/>
        </p:nvCxnSpPr>
        <p:spPr>
          <a:xfrm flipH="1" flipV="1">
            <a:off x="9370719" y="3226640"/>
            <a:ext cx="2295" cy="2432222"/>
          </a:xfrm>
          <a:prstGeom prst="bentConnector3">
            <a:avLst>
              <a:gd name="adj1" fmla="val -18977996"/>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2BD2BEE6-6F06-A263-71AB-B33D1CFFED87}"/>
              </a:ext>
            </a:extLst>
          </p:cNvPr>
          <p:cNvCxnSpPr>
            <a:stCxn id="33" idx="3"/>
            <a:endCxn id="34" idx="1"/>
          </p:cNvCxnSpPr>
          <p:nvPr/>
        </p:nvCxnSpPr>
        <p:spPr>
          <a:xfrm>
            <a:off x="5313419" y="4447252"/>
            <a:ext cx="1213594" cy="1"/>
          </a:xfrm>
          <a:prstGeom prst="straightConnector1">
            <a:avLst/>
          </a:prstGeom>
          <a:ln w="73279">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8BAAB08-A6C0-BBC4-550B-508598763C0A}"/>
              </a:ext>
            </a:extLst>
          </p:cNvPr>
          <p:cNvCxnSpPr>
            <a:cxnSpLocks/>
          </p:cNvCxnSpPr>
          <p:nvPr/>
        </p:nvCxnSpPr>
        <p:spPr>
          <a:xfrm>
            <a:off x="6931218" y="3416389"/>
            <a:ext cx="0" cy="828453"/>
          </a:xfrm>
          <a:prstGeom prst="straightConnector1">
            <a:avLst/>
          </a:prstGeom>
          <a:ln w="26416">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5D9858F5-CE5A-55B0-0DE0-F28BB315DD1B}"/>
              </a:ext>
            </a:extLst>
          </p:cNvPr>
          <p:cNvCxnSpPr>
            <a:cxnSpLocks/>
          </p:cNvCxnSpPr>
          <p:nvPr/>
        </p:nvCxnSpPr>
        <p:spPr>
          <a:xfrm flipV="1">
            <a:off x="3135374" y="4645989"/>
            <a:ext cx="1365140" cy="1163791"/>
          </a:xfrm>
          <a:prstGeom prst="straightConnector1">
            <a:avLst/>
          </a:prstGeom>
          <a:ln w="49276">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E8F46F2-665B-C91C-5CE2-E8AD82A550B4}"/>
              </a:ext>
            </a:extLst>
          </p:cNvPr>
          <p:cNvCxnSpPr>
            <a:cxnSpLocks/>
          </p:cNvCxnSpPr>
          <p:nvPr/>
        </p:nvCxnSpPr>
        <p:spPr>
          <a:xfrm flipH="1" flipV="1">
            <a:off x="4909213" y="4649663"/>
            <a:ext cx="490" cy="1210199"/>
          </a:xfrm>
          <a:prstGeom prst="straightConnector1">
            <a:avLst/>
          </a:prstGeom>
          <a:ln w="106298">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EC9B095A-F4EF-2762-7EB3-9F57DE59C0AC}"/>
              </a:ext>
            </a:extLst>
          </p:cNvPr>
          <p:cNvCxnSpPr>
            <a:stCxn id="40" idx="2"/>
            <a:endCxn id="38" idx="0"/>
          </p:cNvCxnSpPr>
          <p:nvPr/>
        </p:nvCxnSpPr>
        <p:spPr>
          <a:xfrm>
            <a:off x="2879455" y="3421527"/>
            <a:ext cx="0" cy="2042447"/>
          </a:xfrm>
          <a:prstGeom prst="straightConnector1">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9E1230B3-09C6-290B-00E1-FEB5C3591EDD}"/>
              </a:ext>
            </a:extLst>
          </p:cNvPr>
          <p:cNvSpPr/>
          <p:nvPr/>
        </p:nvSpPr>
        <p:spPr>
          <a:xfrm>
            <a:off x="8554785" y="4246183"/>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sz="1333" i="1" dirty="0">
                <a:solidFill>
                  <a:schemeClr val="tx1"/>
                </a:solidFill>
                <a:latin typeface="Arial" panose="020B0604020202020204" pitchFamily="34" charset="0"/>
                <a:cs typeface="Arial" panose="020B0604020202020204" pitchFamily="34" charset="0"/>
              </a:rPr>
              <a:t>Ν</a:t>
            </a:r>
            <a:r>
              <a:rPr lang="en-US" sz="1333" baseline="-25000" dirty="0">
                <a:solidFill>
                  <a:schemeClr val="tx1"/>
                </a:solidFill>
                <a:latin typeface="Arial" panose="020B0604020202020204" pitchFamily="34" charset="0"/>
                <a:cs typeface="Arial" panose="020B0604020202020204" pitchFamily="34" charset="0"/>
              </a:rPr>
              <a:t>area</a:t>
            </a:r>
            <a:endParaRPr lang="en-US" sz="1333" i="1" dirty="0">
              <a:solidFill>
                <a:schemeClr val="tx1"/>
              </a:solidFill>
              <a:latin typeface="Arial" panose="020B0604020202020204" pitchFamily="34" charset="0"/>
              <a:cs typeface="Arial" panose="020B0604020202020204" pitchFamily="34" charset="0"/>
            </a:endParaRPr>
          </a:p>
        </p:txBody>
      </p:sp>
      <p:sp>
        <p:nvSpPr>
          <p:cNvPr id="25" name="Rectangle 24">
            <a:extLst>
              <a:ext uri="{FF2B5EF4-FFF2-40B4-BE49-F238E27FC236}">
                <a16:creationId xmlns:a16="http://schemas.microsoft.com/office/drawing/2014/main" id="{9C4D4CF5-54BE-E48A-2E6A-CA867C4450DB}"/>
              </a:ext>
            </a:extLst>
          </p:cNvPr>
          <p:cNvSpPr/>
          <p:nvPr/>
        </p:nvSpPr>
        <p:spPr>
          <a:xfrm>
            <a:off x="4505498" y="5462564"/>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dirty="0">
                <a:solidFill>
                  <a:schemeClr val="accent1">
                    <a:lumMod val="75000"/>
                  </a:schemeClr>
                </a:solidFill>
                <a:latin typeface="Arial" panose="020B0604020202020204" pitchFamily="34" charset="0"/>
                <a:cs typeface="Arial" panose="020B0604020202020204" pitchFamily="34" charset="0"/>
              </a:rPr>
              <a:t>C</a:t>
            </a:r>
            <a:r>
              <a:rPr lang="en-US" sz="1333" baseline="-25000" dirty="0">
                <a:solidFill>
                  <a:schemeClr val="accent1">
                    <a:lumMod val="75000"/>
                  </a:schemeClr>
                </a:solidFill>
                <a:latin typeface="Arial" panose="020B0604020202020204" pitchFamily="34" charset="0"/>
                <a:cs typeface="Arial" panose="020B0604020202020204" pitchFamily="34" charset="0"/>
              </a:rPr>
              <a:t>3</a:t>
            </a:r>
            <a:r>
              <a:rPr lang="en-US" sz="1333" dirty="0">
                <a:solidFill>
                  <a:schemeClr val="tx1"/>
                </a:solidFill>
                <a:latin typeface="Arial" panose="020B0604020202020204" pitchFamily="34" charset="0"/>
                <a:cs typeface="Arial" panose="020B0604020202020204" pitchFamily="34" charset="0"/>
              </a:rPr>
              <a:t>/</a:t>
            </a:r>
            <a:r>
              <a:rPr lang="en-US" sz="1333" dirty="0">
                <a:solidFill>
                  <a:srgbClr val="C00000"/>
                </a:solidFill>
                <a:latin typeface="Arial" panose="020B0604020202020204" pitchFamily="34" charset="0"/>
                <a:cs typeface="Arial" panose="020B0604020202020204" pitchFamily="34" charset="0"/>
              </a:rPr>
              <a:t>C</a:t>
            </a:r>
            <a:r>
              <a:rPr lang="en-US" sz="1333" baseline="-25000" dirty="0">
                <a:solidFill>
                  <a:srgbClr val="C00000"/>
                </a:solidFill>
                <a:latin typeface="Arial" panose="020B0604020202020204" pitchFamily="34" charset="0"/>
                <a:cs typeface="Arial" panose="020B0604020202020204" pitchFamily="34" charset="0"/>
              </a:rPr>
              <a:t>4</a:t>
            </a:r>
            <a:endParaRPr lang="en-US" sz="1333" dirty="0">
              <a:solidFill>
                <a:srgbClr val="C00000"/>
              </a:solidFill>
              <a:latin typeface="Arial" panose="020B0604020202020204" pitchFamily="34" charset="0"/>
              <a:cs typeface="Arial" panose="020B0604020202020204" pitchFamily="34" charset="0"/>
            </a:endParaRPr>
          </a:p>
        </p:txBody>
      </p:sp>
      <p:sp>
        <p:nvSpPr>
          <p:cNvPr id="26" name="Rectangle 25">
            <a:extLst>
              <a:ext uri="{FF2B5EF4-FFF2-40B4-BE49-F238E27FC236}">
                <a16:creationId xmlns:a16="http://schemas.microsoft.com/office/drawing/2014/main" id="{DE02BCBC-110D-FEA8-53C9-247412385B8C}"/>
              </a:ext>
            </a:extLst>
          </p:cNvPr>
          <p:cNvSpPr/>
          <p:nvPr/>
        </p:nvSpPr>
        <p:spPr>
          <a:xfrm>
            <a:off x="8557080" y="5463974"/>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M</a:t>
            </a:r>
            <a:r>
              <a:rPr lang="en-US" sz="1333" baseline="-25000" dirty="0">
                <a:solidFill>
                  <a:schemeClr val="tx1"/>
                </a:solidFill>
                <a:latin typeface="Arial" panose="020B0604020202020204" pitchFamily="34" charset="0"/>
                <a:cs typeface="Arial" panose="020B0604020202020204" pitchFamily="34" charset="0"/>
              </a:rPr>
              <a:t>area</a:t>
            </a:r>
            <a:endParaRPr lang="en-US" sz="1333" i="1" dirty="0">
              <a:solidFill>
                <a:schemeClr val="tx1"/>
              </a:solidFill>
              <a:latin typeface="Arial" panose="020B0604020202020204" pitchFamily="34" charset="0"/>
              <a:cs typeface="Arial" panose="020B0604020202020204" pitchFamily="34" charset="0"/>
            </a:endParaRPr>
          </a:p>
        </p:txBody>
      </p:sp>
      <p:sp>
        <p:nvSpPr>
          <p:cNvPr id="27" name="Rectangle 26">
            <a:extLst>
              <a:ext uri="{FF2B5EF4-FFF2-40B4-BE49-F238E27FC236}">
                <a16:creationId xmlns:a16="http://schemas.microsoft.com/office/drawing/2014/main" id="{59CD9D92-5B34-7040-51AC-D581D199A303}"/>
              </a:ext>
            </a:extLst>
          </p:cNvPr>
          <p:cNvSpPr/>
          <p:nvPr/>
        </p:nvSpPr>
        <p:spPr>
          <a:xfrm>
            <a:off x="8554785" y="3031752"/>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N</a:t>
            </a:r>
            <a:r>
              <a:rPr lang="en-US" sz="1333" baseline="-25000" dirty="0">
                <a:solidFill>
                  <a:schemeClr val="tx1"/>
                </a:solidFill>
                <a:latin typeface="Arial" panose="020B0604020202020204" pitchFamily="34" charset="0"/>
                <a:cs typeface="Arial" panose="020B0604020202020204" pitchFamily="34" charset="0"/>
              </a:rPr>
              <a:t>mass</a:t>
            </a:r>
            <a:endParaRPr lang="en-US" sz="1333" i="1" dirty="0">
              <a:solidFill>
                <a:schemeClr val="tx1"/>
              </a:solidFill>
              <a:latin typeface="Arial" panose="020B0604020202020204" pitchFamily="34" charset="0"/>
              <a:cs typeface="Arial" panose="020B0604020202020204" pitchFamily="34" charset="0"/>
            </a:endParaRPr>
          </a:p>
        </p:txBody>
      </p:sp>
      <p:sp>
        <p:nvSpPr>
          <p:cNvPr id="28" name="Rectangle 27">
            <a:extLst>
              <a:ext uri="{FF2B5EF4-FFF2-40B4-BE49-F238E27FC236}">
                <a16:creationId xmlns:a16="http://schemas.microsoft.com/office/drawing/2014/main" id="{5377A0E4-E5C3-E4D8-84E4-683B487DD15E}"/>
              </a:ext>
            </a:extLst>
          </p:cNvPr>
          <p:cNvSpPr/>
          <p:nvPr/>
        </p:nvSpPr>
        <p:spPr>
          <a:xfrm>
            <a:off x="6527012" y="3034137"/>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VPD</a:t>
            </a:r>
            <a:r>
              <a:rPr lang="en-US" sz="1333" baseline="-25000" dirty="0">
                <a:solidFill>
                  <a:schemeClr val="tx1"/>
                </a:solidFill>
                <a:latin typeface="Arial" panose="020B0604020202020204" pitchFamily="34" charset="0"/>
                <a:cs typeface="Arial" panose="020B0604020202020204" pitchFamily="34" charset="0"/>
              </a:rPr>
              <a:t>4</a:t>
            </a:r>
            <a:endParaRPr lang="en-US" sz="1333" dirty="0">
              <a:solidFill>
                <a:schemeClr val="tx1"/>
              </a:solidFill>
              <a:latin typeface="Arial" panose="020B0604020202020204" pitchFamily="34" charset="0"/>
              <a:cs typeface="Arial" panose="020B0604020202020204" pitchFamily="34" charset="0"/>
            </a:endParaRPr>
          </a:p>
        </p:txBody>
      </p:sp>
      <p:cxnSp>
        <p:nvCxnSpPr>
          <p:cNvPr id="29" name="Straight Arrow Connector 28">
            <a:extLst>
              <a:ext uri="{FF2B5EF4-FFF2-40B4-BE49-F238E27FC236}">
                <a16:creationId xmlns:a16="http://schemas.microsoft.com/office/drawing/2014/main" id="{5D629E5E-5CF5-3205-A578-37C041776295}"/>
              </a:ext>
            </a:extLst>
          </p:cNvPr>
          <p:cNvCxnSpPr>
            <a:cxnSpLocks/>
          </p:cNvCxnSpPr>
          <p:nvPr/>
        </p:nvCxnSpPr>
        <p:spPr>
          <a:xfrm flipV="1">
            <a:off x="7208796" y="3234163"/>
            <a:ext cx="1338466" cy="1118667"/>
          </a:xfrm>
          <a:prstGeom prst="straightConnector1">
            <a:avLst/>
          </a:prstGeom>
          <a:ln w="26797">
            <a:solidFill>
              <a:schemeClr val="accent1">
                <a:lumMod val="7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7D99607F-569A-B218-DD4F-398A0D74602C}"/>
              </a:ext>
            </a:extLst>
          </p:cNvPr>
          <p:cNvCxnSpPr>
            <a:cxnSpLocks/>
          </p:cNvCxnSpPr>
          <p:nvPr/>
        </p:nvCxnSpPr>
        <p:spPr>
          <a:xfrm>
            <a:off x="3278645" y="3224132"/>
            <a:ext cx="1221348" cy="1019543"/>
          </a:xfrm>
          <a:prstGeom prst="straightConnector1">
            <a:avLst/>
          </a:prstGeom>
          <a:ln w="12700">
            <a:solidFill>
              <a:schemeClr val="bg1">
                <a:lumMod val="6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852413D7-40DD-339D-3539-C663503301D4}"/>
              </a:ext>
            </a:extLst>
          </p:cNvPr>
          <p:cNvCxnSpPr>
            <a:cxnSpLocks/>
          </p:cNvCxnSpPr>
          <p:nvPr/>
        </p:nvCxnSpPr>
        <p:spPr>
          <a:xfrm>
            <a:off x="4905336" y="3424417"/>
            <a:ext cx="3877" cy="820424"/>
          </a:xfrm>
          <a:prstGeom prst="straightConnector1">
            <a:avLst/>
          </a:prstGeom>
          <a:ln w="12700">
            <a:solidFill>
              <a:schemeClr val="bg1">
                <a:lumMod val="65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CBC7EAD7-F6DB-305D-E973-FD23D4D5A707}"/>
              </a:ext>
            </a:extLst>
          </p:cNvPr>
          <p:cNvSpPr/>
          <p:nvPr/>
        </p:nvSpPr>
        <p:spPr>
          <a:xfrm>
            <a:off x="4505008" y="4252364"/>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sz="1333" i="1" dirty="0">
                <a:solidFill>
                  <a:schemeClr val="tx1"/>
                </a:solidFill>
                <a:latin typeface="Arial" panose="020B0604020202020204" pitchFamily="34" charset="0"/>
                <a:cs typeface="Arial" panose="020B0604020202020204" pitchFamily="34" charset="0"/>
              </a:rPr>
              <a:t>β</a:t>
            </a:r>
            <a:endParaRPr lang="en-US" sz="1333" i="1" dirty="0">
              <a:solidFill>
                <a:schemeClr val="tx1"/>
              </a:solidFill>
              <a:latin typeface="Arial" panose="020B0604020202020204" pitchFamily="34" charset="0"/>
              <a:cs typeface="Arial" panose="020B0604020202020204" pitchFamily="34" charset="0"/>
            </a:endParaRPr>
          </a:p>
        </p:txBody>
      </p:sp>
      <p:sp>
        <p:nvSpPr>
          <p:cNvPr id="34" name="Rectangle 33">
            <a:extLst>
              <a:ext uri="{FF2B5EF4-FFF2-40B4-BE49-F238E27FC236}">
                <a16:creationId xmlns:a16="http://schemas.microsoft.com/office/drawing/2014/main" id="{6862D273-0CBE-6BCB-A69B-7F0418F887D3}"/>
              </a:ext>
            </a:extLst>
          </p:cNvPr>
          <p:cNvSpPr/>
          <p:nvPr/>
        </p:nvSpPr>
        <p:spPr>
          <a:xfrm>
            <a:off x="6527012" y="4252365"/>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C</a:t>
            </a:r>
            <a:r>
              <a:rPr lang="en-US" sz="1333" baseline="-25000" dirty="0">
                <a:solidFill>
                  <a:schemeClr val="tx1"/>
                </a:solidFill>
                <a:latin typeface="Arial" panose="020B0604020202020204" pitchFamily="34" charset="0"/>
                <a:cs typeface="Arial" panose="020B0604020202020204" pitchFamily="34" charset="0"/>
              </a:rPr>
              <a:t>i</a:t>
            </a:r>
            <a:r>
              <a:rPr lang="en-US" sz="1333" i="1" dirty="0">
                <a:solidFill>
                  <a:schemeClr val="tx1"/>
                </a:solidFill>
                <a:latin typeface="Arial" panose="020B0604020202020204" pitchFamily="34" charset="0"/>
                <a:cs typeface="Arial" panose="020B0604020202020204" pitchFamily="34" charset="0"/>
              </a:rPr>
              <a:t>:C</a:t>
            </a:r>
            <a:r>
              <a:rPr lang="en-US" sz="1333" baseline="-25000" dirty="0">
                <a:solidFill>
                  <a:schemeClr val="tx1"/>
                </a:solidFill>
                <a:latin typeface="Arial" panose="020B0604020202020204" pitchFamily="34" charset="0"/>
                <a:cs typeface="Arial" panose="020B0604020202020204" pitchFamily="34" charset="0"/>
              </a:rPr>
              <a:t>a</a:t>
            </a:r>
          </a:p>
        </p:txBody>
      </p:sp>
      <p:cxnSp>
        <p:nvCxnSpPr>
          <p:cNvPr id="35" name="Elbow Connector 34">
            <a:extLst>
              <a:ext uri="{FF2B5EF4-FFF2-40B4-BE49-F238E27FC236}">
                <a16:creationId xmlns:a16="http://schemas.microsoft.com/office/drawing/2014/main" id="{AEB116BA-7CB3-3BEE-04E9-463EE6F6B4A2}"/>
              </a:ext>
            </a:extLst>
          </p:cNvPr>
          <p:cNvCxnSpPr>
            <a:cxnSpLocks/>
          </p:cNvCxnSpPr>
          <p:nvPr/>
        </p:nvCxnSpPr>
        <p:spPr>
          <a:xfrm rot="16200000" flipH="1">
            <a:off x="5920370" y="2815342"/>
            <a:ext cx="5643" cy="6081831"/>
          </a:xfrm>
          <a:prstGeom prst="bentConnector3">
            <a:avLst>
              <a:gd name="adj1" fmla="val 7743488"/>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Elbow Connector 35">
            <a:extLst>
              <a:ext uri="{FF2B5EF4-FFF2-40B4-BE49-F238E27FC236}">
                <a16:creationId xmlns:a16="http://schemas.microsoft.com/office/drawing/2014/main" id="{8126DF44-8AFE-C7AB-AD5B-8F17986AF541}"/>
              </a:ext>
            </a:extLst>
          </p:cNvPr>
          <p:cNvCxnSpPr>
            <a:cxnSpLocks/>
          </p:cNvCxnSpPr>
          <p:nvPr/>
        </p:nvCxnSpPr>
        <p:spPr>
          <a:xfrm rot="10800000" flipH="1">
            <a:off x="2773076" y="3024228"/>
            <a:ext cx="6483741" cy="2627110"/>
          </a:xfrm>
          <a:prstGeom prst="bentConnector4">
            <a:avLst>
              <a:gd name="adj1" fmla="val -9886"/>
              <a:gd name="adj2" fmla="val 123721"/>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Elbow Connector 36">
            <a:extLst>
              <a:ext uri="{FF2B5EF4-FFF2-40B4-BE49-F238E27FC236}">
                <a16:creationId xmlns:a16="http://schemas.microsoft.com/office/drawing/2014/main" id="{C31BA041-1E08-7139-4A9B-C3634AD4DA05}"/>
              </a:ext>
            </a:extLst>
          </p:cNvPr>
          <p:cNvCxnSpPr>
            <a:cxnSpLocks/>
          </p:cNvCxnSpPr>
          <p:nvPr/>
        </p:nvCxnSpPr>
        <p:spPr>
          <a:xfrm rot="5400000" flipH="1" flipV="1">
            <a:off x="6926957" y="1005116"/>
            <a:ext cx="10413" cy="4053654"/>
          </a:xfrm>
          <a:prstGeom prst="bentConnector3">
            <a:avLst>
              <a:gd name="adj1" fmla="val 3608240"/>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40A35C05-959C-07BF-692E-C7DDB55BBD81}"/>
              </a:ext>
            </a:extLst>
          </p:cNvPr>
          <p:cNvSpPr/>
          <p:nvPr/>
        </p:nvSpPr>
        <p:spPr>
          <a:xfrm>
            <a:off x="2475249" y="5463974"/>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Soil N</a:t>
            </a:r>
            <a:endParaRPr lang="en-US" sz="1333" dirty="0">
              <a:solidFill>
                <a:schemeClr val="tx1"/>
              </a:solidFill>
              <a:latin typeface="Arial" panose="020B0604020202020204" pitchFamily="34" charset="0"/>
              <a:cs typeface="Arial" panose="020B0604020202020204" pitchFamily="34" charset="0"/>
            </a:endParaRPr>
          </a:p>
        </p:txBody>
      </p:sp>
      <p:sp>
        <p:nvSpPr>
          <p:cNvPr id="39" name="Rectangle 38">
            <a:extLst>
              <a:ext uri="{FF2B5EF4-FFF2-40B4-BE49-F238E27FC236}">
                <a16:creationId xmlns:a16="http://schemas.microsoft.com/office/drawing/2014/main" id="{808EB2FD-9A15-9773-8A4E-A16BDFE6D5DE}"/>
              </a:ext>
            </a:extLst>
          </p:cNvPr>
          <p:cNvSpPr/>
          <p:nvPr/>
        </p:nvSpPr>
        <p:spPr>
          <a:xfrm>
            <a:off x="4501131" y="3042165"/>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N</a:t>
            </a:r>
            <a:r>
              <a:rPr lang="en-US" sz="1333" baseline="-25000" dirty="0">
                <a:solidFill>
                  <a:schemeClr val="tx1"/>
                </a:solidFill>
                <a:latin typeface="Arial" panose="020B0604020202020204" pitchFamily="34" charset="0"/>
                <a:cs typeface="Arial" panose="020B0604020202020204" pitchFamily="34" charset="0"/>
              </a:rPr>
              <a:t>fixer</a:t>
            </a:r>
            <a:endParaRPr lang="en-US" sz="1333" i="1" dirty="0">
              <a:solidFill>
                <a:schemeClr val="tx1"/>
              </a:solidFill>
              <a:latin typeface="Arial" panose="020B0604020202020204" pitchFamily="34" charset="0"/>
              <a:cs typeface="Arial" panose="020B0604020202020204" pitchFamily="34" charset="0"/>
            </a:endParaRPr>
          </a:p>
        </p:txBody>
      </p:sp>
      <p:sp>
        <p:nvSpPr>
          <p:cNvPr id="40" name="Rectangle 39">
            <a:extLst>
              <a:ext uri="{FF2B5EF4-FFF2-40B4-BE49-F238E27FC236}">
                <a16:creationId xmlns:a16="http://schemas.microsoft.com/office/drawing/2014/main" id="{50831038-66EA-B836-A53F-E2400369772D}"/>
              </a:ext>
            </a:extLst>
          </p:cNvPr>
          <p:cNvSpPr/>
          <p:nvPr/>
        </p:nvSpPr>
        <p:spPr>
          <a:xfrm>
            <a:off x="2475249" y="3031752"/>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SM</a:t>
            </a:r>
            <a:r>
              <a:rPr lang="en-US" sz="1333" baseline="-25000" dirty="0">
                <a:solidFill>
                  <a:schemeClr val="tx1"/>
                </a:solidFill>
                <a:latin typeface="Arial" panose="020B0604020202020204" pitchFamily="34" charset="0"/>
                <a:cs typeface="Arial" panose="020B0604020202020204" pitchFamily="34" charset="0"/>
              </a:rPr>
              <a:t>90</a:t>
            </a:r>
            <a:endParaRPr lang="en-US" sz="1333" dirty="0">
              <a:solidFill>
                <a:schemeClr val="tx1"/>
              </a:solidFill>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ECE48585-2B8F-27B8-9E2A-516D50EA21EE}"/>
              </a:ext>
            </a:extLst>
          </p:cNvPr>
          <p:cNvSpPr txBox="1"/>
          <p:nvPr/>
        </p:nvSpPr>
        <p:spPr>
          <a:xfrm>
            <a:off x="6600" y="6283521"/>
            <a:ext cx="992579" cy="369332"/>
          </a:xfrm>
          <a:prstGeom prst="rect">
            <a:avLst/>
          </a:prstGeom>
          <a:noFill/>
        </p:spPr>
        <p:txBody>
          <a:bodyPr wrap="none" rtlCol="0">
            <a:spAutoFit/>
          </a:bodyPr>
          <a:lstStyle/>
          <a:p>
            <a:r>
              <a:rPr lang="en-US" dirty="0">
                <a:solidFill>
                  <a:schemeClr val="accent1">
                    <a:lumMod val="75000"/>
                  </a:schemeClr>
                </a:solidFill>
                <a:latin typeface="Arial" panose="020B0604020202020204" pitchFamily="34" charset="0"/>
                <a:cs typeface="Arial" panose="020B0604020202020204" pitchFamily="34" charset="0"/>
              </a:rPr>
              <a:t>Positive</a:t>
            </a:r>
          </a:p>
        </p:txBody>
      </p:sp>
      <p:sp>
        <p:nvSpPr>
          <p:cNvPr id="5" name="TextBox 4">
            <a:extLst>
              <a:ext uri="{FF2B5EF4-FFF2-40B4-BE49-F238E27FC236}">
                <a16:creationId xmlns:a16="http://schemas.microsoft.com/office/drawing/2014/main" id="{D7E5F150-3783-1935-3700-D517B90BE68D}"/>
              </a:ext>
            </a:extLst>
          </p:cNvPr>
          <p:cNvSpPr txBox="1"/>
          <p:nvPr/>
        </p:nvSpPr>
        <p:spPr>
          <a:xfrm>
            <a:off x="-8709" y="6536809"/>
            <a:ext cx="1095172" cy="369332"/>
          </a:xfrm>
          <a:prstGeom prst="rect">
            <a:avLst/>
          </a:prstGeom>
          <a:noFill/>
        </p:spPr>
        <p:txBody>
          <a:bodyPr wrap="none" rtlCol="0">
            <a:spAutoFit/>
          </a:bodyPr>
          <a:lstStyle/>
          <a:p>
            <a:r>
              <a:rPr lang="en-US" dirty="0">
                <a:solidFill>
                  <a:srgbClr val="C00000"/>
                </a:solidFill>
                <a:latin typeface="Arial" panose="020B0604020202020204" pitchFamily="34" charset="0"/>
                <a:cs typeface="Arial" panose="020B0604020202020204" pitchFamily="34" charset="0"/>
              </a:rPr>
              <a:t>Negative</a:t>
            </a:r>
          </a:p>
        </p:txBody>
      </p:sp>
    </p:spTree>
    <p:extLst>
      <p:ext uri="{BB962C8B-B14F-4D97-AF65-F5344CB8AC3E}">
        <p14:creationId xmlns:p14="http://schemas.microsoft.com/office/powerpoint/2010/main" val="31283252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4B8A294-625A-79DD-72F3-E69F26391535}"/>
              </a:ext>
            </a:extLst>
          </p:cNvPr>
          <p:cNvSpPr>
            <a:spLocks noGrp="1"/>
          </p:cNvSpPr>
          <p:nvPr>
            <p:ph type="sldNum" sz="quarter" idx="12"/>
          </p:nvPr>
        </p:nvSpPr>
        <p:spPr/>
        <p:txBody>
          <a:bodyPr/>
          <a:lstStyle/>
          <a:p>
            <a:fld id="{CE250C90-A217-6949-8BD2-2F5146168076}" type="slidenum">
              <a:rPr lang="en-US" smtClean="0"/>
              <a:pPr/>
              <a:t>29</a:t>
            </a:fld>
            <a:endParaRPr lang="en-US" sz="2000"/>
          </a:p>
        </p:txBody>
      </p:sp>
      <p:cxnSp>
        <p:nvCxnSpPr>
          <p:cNvPr id="9" name="Straight Arrow Connector 8">
            <a:extLst>
              <a:ext uri="{FF2B5EF4-FFF2-40B4-BE49-F238E27FC236}">
                <a16:creationId xmlns:a16="http://schemas.microsoft.com/office/drawing/2014/main" id="{AC310B8B-1607-8FA4-1870-6AB79C342DD4}"/>
              </a:ext>
            </a:extLst>
          </p:cNvPr>
          <p:cNvCxnSpPr>
            <a:cxnSpLocks/>
          </p:cNvCxnSpPr>
          <p:nvPr/>
        </p:nvCxnSpPr>
        <p:spPr>
          <a:xfrm flipH="1" flipV="1">
            <a:off x="8958991" y="4643482"/>
            <a:ext cx="2295" cy="828016"/>
          </a:xfrm>
          <a:prstGeom prst="straightConnector1">
            <a:avLst/>
          </a:prstGeom>
          <a:ln w="169926">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2B569B27-1F0E-AAD9-67D3-A7D0ABCEFCC8}"/>
              </a:ext>
            </a:extLst>
          </p:cNvPr>
          <p:cNvSpPr/>
          <p:nvPr/>
        </p:nvSpPr>
        <p:spPr>
          <a:xfrm>
            <a:off x="4811774" y="3813422"/>
            <a:ext cx="70504" cy="1001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73"/>
          </a:p>
        </p:txBody>
      </p:sp>
      <p:cxnSp>
        <p:nvCxnSpPr>
          <p:cNvPr id="16" name="Straight Arrow Connector 15">
            <a:extLst>
              <a:ext uri="{FF2B5EF4-FFF2-40B4-BE49-F238E27FC236}">
                <a16:creationId xmlns:a16="http://schemas.microsoft.com/office/drawing/2014/main" id="{0FE1E557-050A-D579-B3D5-D26106AEAF4C}"/>
              </a:ext>
            </a:extLst>
          </p:cNvPr>
          <p:cNvCxnSpPr>
            <a:cxnSpLocks/>
          </p:cNvCxnSpPr>
          <p:nvPr/>
        </p:nvCxnSpPr>
        <p:spPr>
          <a:xfrm>
            <a:off x="8958991" y="3414003"/>
            <a:ext cx="0" cy="824656"/>
          </a:xfrm>
          <a:prstGeom prst="straightConnector1">
            <a:avLst/>
          </a:prstGeom>
          <a:ln w="185166">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E82906BC-17E7-DE7D-E56C-C4FB66445440}"/>
              </a:ext>
            </a:extLst>
          </p:cNvPr>
          <p:cNvCxnSpPr>
            <a:cxnSpLocks/>
          </p:cNvCxnSpPr>
          <p:nvPr/>
        </p:nvCxnSpPr>
        <p:spPr>
          <a:xfrm>
            <a:off x="7108622" y="4452480"/>
            <a:ext cx="1438427" cy="1201366"/>
          </a:xfrm>
          <a:prstGeom prst="straightConnector1">
            <a:avLst/>
          </a:prstGeom>
          <a:ln w="53467">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Elbow Connector 17">
            <a:extLst>
              <a:ext uri="{FF2B5EF4-FFF2-40B4-BE49-F238E27FC236}">
                <a16:creationId xmlns:a16="http://schemas.microsoft.com/office/drawing/2014/main" id="{858A5D1D-698E-1732-B017-3495DBC6F0E6}"/>
              </a:ext>
            </a:extLst>
          </p:cNvPr>
          <p:cNvCxnSpPr>
            <a:cxnSpLocks/>
          </p:cNvCxnSpPr>
          <p:nvPr/>
        </p:nvCxnSpPr>
        <p:spPr>
          <a:xfrm flipH="1" flipV="1">
            <a:off x="9370719" y="3226640"/>
            <a:ext cx="2295" cy="2432222"/>
          </a:xfrm>
          <a:prstGeom prst="bentConnector3">
            <a:avLst>
              <a:gd name="adj1" fmla="val -18977996"/>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2BD2BEE6-6F06-A263-71AB-B33D1CFFED87}"/>
              </a:ext>
            </a:extLst>
          </p:cNvPr>
          <p:cNvCxnSpPr>
            <a:stCxn id="33" idx="3"/>
            <a:endCxn id="34" idx="1"/>
          </p:cNvCxnSpPr>
          <p:nvPr/>
        </p:nvCxnSpPr>
        <p:spPr>
          <a:xfrm>
            <a:off x="5313419" y="4447252"/>
            <a:ext cx="1213594" cy="1"/>
          </a:xfrm>
          <a:prstGeom prst="straightConnector1">
            <a:avLst/>
          </a:prstGeom>
          <a:ln w="73279">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8BAAB08-A6C0-BBC4-550B-508598763C0A}"/>
              </a:ext>
            </a:extLst>
          </p:cNvPr>
          <p:cNvCxnSpPr>
            <a:cxnSpLocks/>
          </p:cNvCxnSpPr>
          <p:nvPr/>
        </p:nvCxnSpPr>
        <p:spPr>
          <a:xfrm>
            <a:off x="6931218" y="3416389"/>
            <a:ext cx="0" cy="828453"/>
          </a:xfrm>
          <a:prstGeom prst="straightConnector1">
            <a:avLst/>
          </a:prstGeom>
          <a:ln w="26416">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5D9858F5-CE5A-55B0-0DE0-F28BB315DD1B}"/>
              </a:ext>
            </a:extLst>
          </p:cNvPr>
          <p:cNvCxnSpPr>
            <a:cxnSpLocks/>
          </p:cNvCxnSpPr>
          <p:nvPr/>
        </p:nvCxnSpPr>
        <p:spPr>
          <a:xfrm flipV="1">
            <a:off x="3135374" y="4645989"/>
            <a:ext cx="1365140" cy="1163791"/>
          </a:xfrm>
          <a:prstGeom prst="straightConnector1">
            <a:avLst/>
          </a:prstGeom>
          <a:ln w="49276">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E8F46F2-665B-C91C-5CE2-E8AD82A550B4}"/>
              </a:ext>
            </a:extLst>
          </p:cNvPr>
          <p:cNvCxnSpPr>
            <a:cxnSpLocks/>
          </p:cNvCxnSpPr>
          <p:nvPr/>
        </p:nvCxnSpPr>
        <p:spPr>
          <a:xfrm flipH="1" flipV="1">
            <a:off x="4909213" y="4649663"/>
            <a:ext cx="490" cy="1210199"/>
          </a:xfrm>
          <a:prstGeom prst="straightConnector1">
            <a:avLst/>
          </a:prstGeom>
          <a:ln w="106298">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EC9B095A-F4EF-2762-7EB3-9F57DE59C0AC}"/>
              </a:ext>
            </a:extLst>
          </p:cNvPr>
          <p:cNvCxnSpPr>
            <a:stCxn id="40" idx="2"/>
            <a:endCxn id="38" idx="0"/>
          </p:cNvCxnSpPr>
          <p:nvPr/>
        </p:nvCxnSpPr>
        <p:spPr>
          <a:xfrm>
            <a:off x="2879455" y="3421527"/>
            <a:ext cx="0" cy="2042447"/>
          </a:xfrm>
          <a:prstGeom prst="straightConnector1">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9E1230B3-09C6-290B-00E1-FEB5C3591EDD}"/>
              </a:ext>
            </a:extLst>
          </p:cNvPr>
          <p:cNvSpPr/>
          <p:nvPr/>
        </p:nvSpPr>
        <p:spPr>
          <a:xfrm>
            <a:off x="8554785" y="4246183"/>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sz="1333" i="1" dirty="0">
                <a:solidFill>
                  <a:schemeClr val="tx1"/>
                </a:solidFill>
                <a:latin typeface="Arial" panose="020B0604020202020204" pitchFamily="34" charset="0"/>
                <a:cs typeface="Arial" panose="020B0604020202020204" pitchFamily="34" charset="0"/>
              </a:rPr>
              <a:t>Ν</a:t>
            </a:r>
            <a:r>
              <a:rPr lang="en-US" sz="1333" baseline="-25000" dirty="0">
                <a:solidFill>
                  <a:schemeClr val="tx1"/>
                </a:solidFill>
                <a:latin typeface="Arial" panose="020B0604020202020204" pitchFamily="34" charset="0"/>
                <a:cs typeface="Arial" panose="020B0604020202020204" pitchFamily="34" charset="0"/>
              </a:rPr>
              <a:t>area</a:t>
            </a:r>
            <a:endParaRPr lang="en-US" sz="1333" i="1" dirty="0">
              <a:solidFill>
                <a:schemeClr val="tx1"/>
              </a:solidFill>
              <a:latin typeface="Arial" panose="020B0604020202020204" pitchFamily="34" charset="0"/>
              <a:cs typeface="Arial" panose="020B0604020202020204" pitchFamily="34" charset="0"/>
            </a:endParaRPr>
          </a:p>
        </p:txBody>
      </p:sp>
      <p:sp>
        <p:nvSpPr>
          <p:cNvPr id="25" name="Rectangle 24">
            <a:extLst>
              <a:ext uri="{FF2B5EF4-FFF2-40B4-BE49-F238E27FC236}">
                <a16:creationId xmlns:a16="http://schemas.microsoft.com/office/drawing/2014/main" id="{9C4D4CF5-54BE-E48A-2E6A-CA867C4450DB}"/>
              </a:ext>
            </a:extLst>
          </p:cNvPr>
          <p:cNvSpPr/>
          <p:nvPr/>
        </p:nvSpPr>
        <p:spPr>
          <a:xfrm>
            <a:off x="4505498" y="5462564"/>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dirty="0">
                <a:solidFill>
                  <a:schemeClr val="accent1">
                    <a:lumMod val="75000"/>
                  </a:schemeClr>
                </a:solidFill>
                <a:latin typeface="Arial" panose="020B0604020202020204" pitchFamily="34" charset="0"/>
                <a:cs typeface="Arial" panose="020B0604020202020204" pitchFamily="34" charset="0"/>
              </a:rPr>
              <a:t>C</a:t>
            </a:r>
            <a:r>
              <a:rPr lang="en-US" sz="1333" baseline="-25000" dirty="0">
                <a:solidFill>
                  <a:schemeClr val="accent1">
                    <a:lumMod val="75000"/>
                  </a:schemeClr>
                </a:solidFill>
                <a:latin typeface="Arial" panose="020B0604020202020204" pitchFamily="34" charset="0"/>
                <a:cs typeface="Arial" panose="020B0604020202020204" pitchFamily="34" charset="0"/>
              </a:rPr>
              <a:t>3</a:t>
            </a:r>
            <a:r>
              <a:rPr lang="en-US" sz="1333" dirty="0">
                <a:solidFill>
                  <a:schemeClr val="tx1"/>
                </a:solidFill>
                <a:latin typeface="Arial" panose="020B0604020202020204" pitchFamily="34" charset="0"/>
                <a:cs typeface="Arial" panose="020B0604020202020204" pitchFamily="34" charset="0"/>
              </a:rPr>
              <a:t>/</a:t>
            </a:r>
            <a:r>
              <a:rPr lang="en-US" sz="1333" dirty="0">
                <a:solidFill>
                  <a:srgbClr val="C00000"/>
                </a:solidFill>
                <a:latin typeface="Arial" panose="020B0604020202020204" pitchFamily="34" charset="0"/>
                <a:cs typeface="Arial" panose="020B0604020202020204" pitchFamily="34" charset="0"/>
              </a:rPr>
              <a:t>C</a:t>
            </a:r>
            <a:r>
              <a:rPr lang="en-US" sz="1333" baseline="-25000" dirty="0">
                <a:solidFill>
                  <a:srgbClr val="C00000"/>
                </a:solidFill>
                <a:latin typeface="Arial" panose="020B0604020202020204" pitchFamily="34" charset="0"/>
                <a:cs typeface="Arial" panose="020B0604020202020204" pitchFamily="34" charset="0"/>
              </a:rPr>
              <a:t>4</a:t>
            </a:r>
            <a:endParaRPr lang="en-US" sz="1333" dirty="0">
              <a:solidFill>
                <a:srgbClr val="C00000"/>
              </a:solidFill>
              <a:latin typeface="Arial" panose="020B0604020202020204" pitchFamily="34" charset="0"/>
              <a:cs typeface="Arial" panose="020B0604020202020204" pitchFamily="34" charset="0"/>
            </a:endParaRPr>
          </a:p>
        </p:txBody>
      </p:sp>
      <p:sp>
        <p:nvSpPr>
          <p:cNvPr id="26" name="Rectangle 25">
            <a:extLst>
              <a:ext uri="{FF2B5EF4-FFF2-40B4-BE49-F238E27FC236}">
                <a16:creationId xmlns:a16="http://schemas.microsoft.com/office/drawing/2014/main" id="{DE02BCBC-110D-FEA8-53C9-247412385B8C}"/>
              </a:ext>
            </a:extLst>
          </p:cNvPr>
          <p:cNvSpPr/>
          <p:nvPr/>
        </p:nvSpPr>
        <p:spPr>
          <a:xfrm>
            <a:off x="8557080" y="5463974"/>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M</a:t>
            </a:r>
            <a:r>
              <a:rPr lang="en-US" sz="1333" baseline="-25000" dirty="0">
                <a:solidFill>
                  <a:schemeClr val="tx1"/>
                </a:solidFill>
                <a:latin typeface="Arial" panose="020B0604020202020204" pitchFamily="34" charset="0"/>
                <a:cs typeface="Arial" panose="020B0604020202020204" pitchFamily="34" charset="0"/>
              </a:rPr>
              <a:t>area</a:t>
            </a:r>
            <a:endParaRPr lang="en-US" sz="1333" i="1" dirty="0">
              <a:solidFill>
                <a:schemeClr val="tx1"/>
              </a:solidFill>
              <a:latin typeface="Arial" panose="020B0604020202020204" pitchFamily="34" charset="0"/>
              <a:cs typeface="Arial" panose="020B0604020202020204" pitchFamily="34" charset="0"/>
            </a:endParaRPr>
          </a:p>
        </p:txBody>
      </p:sp>
      <p:sp>
        <p:nvSpPr>
          <p:cNvPr id="27" name="Rectangle 26">
            <a:extLst>
              <a:ext uri="{FF2B5EF4-FFF2-40B4-BE49-F238E27FC236}">
                <a16:creationId xmlns:a16="http://schemas.microsoft.com/office/drawing/2014/main" id="{59CD9D92-5B34-7040-51AC-D581D199A303}"/>
              </a:ext>
            </a:extLst>
          </p:cNvPr>
          <p:cNvSpPr/>
          <p:nvPr/>
        </p:nvSpPr>
        <p:spPr>
          <a:xfrm>
            <a:off x="8554785" y="3031752"/>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N</a:t>
            </a:r>
            <a:r>
              <a:rPr lang="en-US" sz="1333" baseline="-25000" dirty="0">
                <a:solidFill>
                  <a:schemeClr val="tx1"/>
                </a:solidFill>
                <a:latin typeface="Arial" panose="020B0604020202020204" pitchFamily="34" charset="0"/>
                <a:cs typeface="Arial" panose="020B0604020202020204" pitchFamily="34" charset="0"/>
              </a:rPr>
              <a:t>mass</a:t>
            </a:r>
            <a:endParaRPr lang="en-US" sz="1333" i="1" dirty="0">
              <a:solidFill>
                <a:schemeClr val="tx1"/>
              </a:solidFill>
              <a:latin typeface="Arial" panose="020B0604020202020204" pitchFamily="34" charset="0"/>
              <a:cs typeface="Arial" panose="020B0604020202020204" pitchFamily="34" charset="0"/>
            </a:endParaRPr>
          </a:p>
        </p:txBody>
      </p:sp>
      <p:sp>
        <p:nvSpPr>
          <p:cNvPr id="28" name="Rectangle 27">
            <a:extLst>
              <a:ext uri="{FF2B5EF4-FFF2-40B4-BE49-F238E27FC236}">
                <a16:creationId xmlns:a16="http://schemas.microsoft.com/office/drawing/2014/main" id="{5377A0E4-E5C3-E4D8-84E4-683B487DD15E}"/>
              </a:ext>
            </a:extLst>
          </p:cNvPr>
          <p:cNvSpPr/>
          <p:nvPr/>
        </p:nvSpPr>
        <p:spPr>
          <a:xfrm>
            <a:off x="6527012" y="3034137"/>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VPD</a:t>
            </a:r>
            <a:r>
              <a:rPr lang="en-US" sz="1333" baseline="-25000" dirty="0">
                <a:solidFill>
                  <a:schemeClr val="tx1"/>
                </a:solidFill>
                <a:latin typeface="Arial" panose="020B0604020202020204" pitchFamily="34" charset="0"/>
                <a:cs typeface="Arial" panose="020B0604020202020204" pitchFamily="34" charset="0"/>
              </a:rPr>
              <a:t>4</a:t>
            </a:r>
            <a:endParaRPr lang="en-US" sz="1333" dirty="0">
              <a:solidFill>
                <a:schemeClr val="tx1"/>
              </a:solidFill>
              <a:latin typeface="Arial" panose="020B0604020202020204" pitchFamily="34" charset="0"/>
              <a:cs typeface="Arial" panose="020B0604020202020204" pitchFamily="34" charset="0"/>
            </a:endParaRPr>
          </a:p>
        </p:txBody>
      </p:sp>
      <p:cxnSp>
        <p:nvCxnSpPr>
          <p:cNvPr id="29" name="Straight Arrow Connector 28">
            <a:extLst>
              <a:ext uri="{FF2B5EF4-FFF2-40B4-BE49-F238E27FC236}">
                <a16:creationId xmlns:a16="http://schemas.microsoft.com/office/drawing/2014/main" id="{5D629E5E-5CF5-3205-A578-37C041776295}"/>
              </a:ext>
            </a:extLst>
          </p:cNvPr>
          <p:cNvCxnSpPr>
            <a:cxnSpLocks/>
          </p:cNvCxnSpPr>
          <p:nvPr/>
        </p:nvCxnSpPr>
        <p:spPr>
          <a:xfrm flipV="1">
            <a:off x="7208796" y="3234163"/>
            <a:ext cx="1338466" cy="1118667"/>
          </a:xfrm>
          <a:prstGeom prst="straightConnector1">
            <a:avLst/>
          </a:prstGeom>
          <a:ln w="26797">
            <a:solidFill>
              <a:schemeClr val="accent1">
                <a:lumMod val="7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7D99607F-569A-B218-DD4F-398A0D74602C}"/>
              </a:ext>
            </a:extLst>
          </p:cNvPr>
          <p:cNvCxnSpPr>
            <a:cxnSpLocks/>
          </p:cNvCxnSpPr>
          <p:nvPr/>
        </p:nvCxnSpPr>
        <p:spPr>
          <a:xfrm>
            <a:off x="3278645" y="3224132"/>
            <a:ext cx="1221348" cy="1019543"/>
          </a:xfrm>
          <a:prstGeom prst="straightConnector1">
            <a:avLst/>
          </a:prstGeom>
          <a:ln w="12700">
            <a:solidFill>
              <a:schemeClr val="bg1">
                <a:lumMod val="6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852413D7-40DD-339D-3539-C663503301D4}"/>
              </a:ext>
            </a:extLst>
          </p:cNvPr>
          <p:cNvCxnSpPr>
            <a:cxnSpLocks/>
          </p:cNvCxnSpPr>
          <p:nvPr/>
        </p:nvCxnSpPr>
        <p:spPr>
          <a:xfrm>
            <a:off x="4905336" y="3424417"/>
            <a:ext cx="3877" cy="820424"/>
          </a:xfrm>
          <a:prstGeom prst="straightConnector1">
            <a:avLst/>
          </a:prstGeom>
          <a:ln w="12700">
            <a:solidFill>
              <a:schemeClr val="bg1">
                <a:lumMod val="65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CBC7EAD7-F6DB-305D-E973-FD23D4D5A707}"/>
              </a:ext>
            </a:extLst>
          </p:cNvPr>
          <p:cNvSpPr/>
          <p:nvPr/>
        </p:nvSpPr>
        <p:spPr>
          <a:xfrm>
            <a:off x="4505008" y="4252364"/>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sz="1333" i="1" dirty="0">
                <a:solidFill>
                  <a:schemeClr val="tx1"/>
                </a:solidFill>
                <a:latin typeface="Arial" panose="020B0604020202020204" pitchFamily="34" charset="0"/>
                <a:cs typeface="Arial" panose="020B0604020202020204" pitchFamily="34" charset="0"/>
              </a:rPr>
              <a:t>β</a:t>
            </a:r>
            <a:endParaRPr lang="en-US" sz="1333" i="1" dirty="0">
              <a:solidFill>
                <a:schemeClr val="tx1"/>
              </a:solidFill>
              <a:latin typeface="Arial" panose="020B0604020202020204" pitchFamily="34" charset="0"/>
              <a:cs typeface="Arial" panose="020B0604020202020204" pitchFamily="34" charset="0"/>
            </a:endParaRPr>
          </a:p>
        </p:txBody>
      </p:sp>
      <p:sp>
        <p:nvSpPr>
          <p:cNvPr id="34" name="Rectangle 33">
            <a:extLst>
              <a:ext uri="{FF2B5EF4-FFF2-40B4-BE49-F238E27FC236}">
                <a16:creationId xmlns:a16="http://schemas.microsoft.com/office/drawing/2014/main" id="{6862D273-0CBE-6BCB-A69B-7F0418F887D3}"/>
              </a:ext>
            </a:extLst>
          </p:cNvPr>
          <p:cNvSpPr/>
          <p:nvPr/>
        </p:nvSpPr>
        <p:spPr>
          <a:xfrm>
            <a:off x="6527012" y="4252365"/>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C</a:t>
            </a:r>
            <a:r>
              <a:rPr lang="en-US" sz="1333" baseline="-25000" dirty="0">
                <a:solidFill>
                  <a:schemeClr val="tx1"/>
                </a:solidFill>
                <a:latin typeface="Arial" panose="020B0604020202020204" pitchFamily="34" charset="0"/>
                <a:cs typeface="Arial" panose="020B0604020202020204" pitchFamily="34" charset="0"/>
              </a:rPr>
              <a:t>i</a:t>
            </a:r>
            <a:r>
              <a:rPr lang="en-US" sz="1333" i="1" dirty="0">
                <a:solidFill>
                  <a:schemeClr val="tx1"/>
                </a:solidFill>
                <a:latin typeface="Arial" panose="020B0604020202020204" pitchFamily="34" charset="0"/>
                <a:cs typeface="Arial" panose="020B0604020202020204" pitchFamily="34" charset="0"/>
              </a:rPr>
              <a:t>:C</a:t>
            </a:r>
            <a:r>
              <a:rPr lang="en-US" sz="1333" baseline="-25000" dirty="0">
                <a:solidFill>
                  <a:schemeClr val="tx1"/>
                </a:solidFill>
                <a:latin typeface="Arial" panose="020B0604020202020204" pitchFamily="34" charset="0"/>
                <a:cs typeface="Arial" panose="020B0604020202020204" pitchFamily="34" charset="0"/>
              </a:rPr>
              <a:t>a</a:t>
            </a:r>
          </a:p>
        </p:txBody>
      </p:sp>
      <p:cxnSp>
        <p:nvCxnSpPr>
          <p:cNvPr id="35" name="Elbow Connector 34">
            <a:extLst>
              <a:ext uri="{FF2B5EF4-FFF2-40B4-BE49-F238E27FC236}">
                <a16:creationId xmlns:a16="http://schemas.microsoft.com/office/drawing/2014/main" id="{AEB116BA-7CB3-3BEE-04E9-463EE6F6B4A2}"/>
              </a:ext>
            </a:extLst>
          </p:cNvPr>
          <p:cNvCxnSpPr>
            <a:cxnSpLocks/>
          </p:cNvCxnSpPr>
          <p:nvPr/>
        </p:nvCxnSpPr>
        <p:spPr>
          <a:xfrm rot="16200000" flipH="1">
            <a:off x="5920370" y="2815342"/>
            <a:ext cx="5643" cy="6081831"/>
          </a:xfrm>
          <a:prstGeom prst="bentConnector3">
            <a:avLst>
              <a:gd name="adj1" fmla="val 7743488"/>
            </a:avLst>
          </a:prstGeom>
          <a:ln w="47244">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Elbow Connector 35">
            <a:extLst>
              <a:ext uri="{FF2B5EF4-FFF2-40B4-BE49-F238E27FC236}">
                <a16:creationId xmlns:a16="http://schemas.microsoft.com/office/drawing/2014/main" id="{8126DF44-8AFE-C7AB-AD5B-8F17986AF541}"/>
              </a:ext>
            </a:extLst>
          </p:cNvPr>
          <p:cNvCxnSpPr>
            <a:cxnSpLocks/>
          </p:cNvCxnSpPr>
          <p:nvPr/>
        </p:nvCxnSpPr>
        <p:spPr>
          <a:xfrm rot="10800000" flipH="1">
            <a:off x="2773076" y="3024228"/>
            <a:ext cx="6483741" cy="2627110"/>
          </a:xfrm>
          <a:prstGeom prst="bentConnector4">
            <a:avLst>
              <a:gd name="adj1" fmla="val -9886"/>
              <a:gd name="adj2" fmla="val 123721"/>
            </a:avLst>
          </a:prstGeom>
          <a:ln w="58547">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Elbow Connector 36">
            <a:extLst>
              <a:ext uri="{FF2B5EF4-FFF2-40B4-BE49-F238E27FC236}">
                <a16:creationId xmlns:a16="http://schemas.microsoft.com/office/drawing/2014/main" id="{C31BA041-1E08-7139-4A9B-C3634AD4DA05}"/>
              </a:ext>
            </a:extLst>
          </p:cNvPr>
          <p:cNvCxnSpPr>
            <a:cxnSpLocks/>
          </p:cNvCxnSpPr>
          <p:nvPr/>
        </p:nvCxnSpPr>
        <p:spPr>
          <a:xfrm rot="5400000" flipH="1" flipV="1">
            <a:off x="6926957" y="1005116"/>
            <a:ext cx="10413" cy="4053654"/>
          </a:xfrm>
          <a:prstGeom prst="bentConnector3">
            <a:avLst>
              <a:gd name="adj1" fmla="val 3608240"/>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40A35C05-959C-07BF-692E-C7DDB55BBD81}"/>
              </a:ext>
            </a:extLst>
          </p:cNvPr>
          <p:cNvSpPr/>
          <p:nvPr/>
        </p:nvSpPr>
        <p:spPr>
          <a:xfrm>
            <a:off x="2475249" y="5463974"/>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Soil N</a:t>
            </a:r>
            <a:endParaRPr lang="en-US" sz="1333" dirty="0">
              <a:solidFill>
                <a:schemeClr val="tx1"/>
              </a:solidFill>
              <a:latin typeface="Arial" panose="020B0604020202020204" pitchFamily="34" charset="0"/>
              <a:cs typeface="Arial" panose="020B0604020202020204" pitchFamily="34" charset="0"/>
            </a:endParaRPr>
          </a:p>
        </p:txBody>
      </p:sp>
      <p:sp>
        <p:nvSpPr>
          <p:cNvPr id="39" name="Rectangle 38">
            <a:extLst>
              <a:ext uri="{FF2B5EF4-FFF2-40B4-BE49-F238E27FC236}">
                <a16:creationId xmlns:a16="http://schemas.microsoft.com/office/drawing/2014/main" id="{808EB2FD-9A15-9773-8A4E-A16BDFE6D5DE}"/>
              </a:ext>
            </a:extLst>
          </p:cNvPr>
          <p:cNvSpPr/>
          <p:nvPr/>
        </p:nvSpPr>
        <p:spPr>
          <a:xfrm>
            <a:off x="4501131" y="3042165"/>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N</a:t>
            </a:r>
            <a:r>
              <a:rPr lang="en-US" sz="1333" baseline="-25000" dirty="0">
                <a:solidFill>
                  <a:schemeClr val="tx1"/>
                </a:solidFill>
                <a:latin typeface="Arial" panose="020B0604020202020204" pitchFamily="34" charset="0"/>
                <a:cs typeface="Arial" panose="020B0604020202020204" pitchFamily="34" charset="0"/>
              </a:rPr>
              <a:t>fixer</a:t>
            </a:r>
            <a:endParaRPr lang="en-US" sz="1333" i="1" dirty="0">
              <a:solidFill>
                <a:schemeClr val="tx1"/>
              </a:solidFill>
              <a:latin typeface="Arial" panose="020B0604020202020204" pitchFamily="34" charset="0"/>
              <a:cs typeface="Arial" panose="020B0604020202020204" pitchFamily="34" charset="0"/>
            </a:endParaRPr>
          </a:p>
        </p:txBody>
      </p:sp>
      <p:sp>
        <p:nvSpPr>
          <p:cNvPr id="40" name="Rectangle 39">
            <a:extLst>
              <a:ext uri="{FF2B5EF4-FFF2-40B4-BE49-F238E27FC236}">
                <a16:creationId xmlns:a16="http://schemas.microsoft.com/office/drawing/2014/main" id="{50831038-66EA-B836-A53F-E2400369772D}"/>
              </a:ext>
            </a:extLst>
          </p:cNvPr>
          <p:cNvSpPr/>
          <p:nvPr/>
        </p:nvSpPr>
        <p:spPr>
          <a:xfrm>
            <a:off x="2475249" y="3031752"/>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SM</a:t>
            </a:r>
            <a:r>
              <a:rPr lang="en-US" sz="1333" baseline="-25000" dirty="0">
                <a:solidFill>
                  <a:schemeClr val="tx1"/>
                </a:solidFill>
                <a:latin typeface="Arial" panose="020B0604020202020204" pitchFamily="34" charset="0"/>
                <a:cs typeface="Arial" panose="020B0604020202020204" pitchFamily="34" charset="0"/>
              </a:rPr>
              <a:t>90</a:t>
            </a:r>
            <a:endParaRPr lang="en-US" sz="1333" dirty="0">
              <a:solidFill>
                <a:schemeClr val="tx1"/>
              </a:solidFill>
              <a:latin typeface="Arial" panose="020B0604020202020204" pitchFamily="34" charset="0"/>
              <a:cs typeface="Arial" panose="020B0604020202020204" pitchFamily="34" charset="0"/>
            </a:endParaRPr>
          </a:p>
        </p:txBody>
      </p:sp>
      <p:sp>
        <p:nvSpPr>
          <p:cNvPr id="5" name="Title 4">
            <a:extLst>
              <a:ext uri="{FF2B5EF4-FFF2-40B4-BE49-F238E27FC236}">
                <a16:creationId xmlns:a16="http://schemas.microsoft.com/office/drawing/2014/main" id="{16A40745-B911-FC58-7F36-B726A36551E3}"/>
              </a:ext>
            </a:extLst>
          </p:cNvPr>
          <p:cNvSpPr>
            <a:spLocks noGrp="1"/>
          </p:cNvSpPr>
          <p:nvPr>
            <p:ph type="title"/>
          </p:nvPr>
        </p:nvSpPr>
        <p:spPr/>
        <p:txBody>
          <a:bodyPr>
            <a:normAutofit/>
          </a:bodyPr>
          <a:lstStyle/>
          <a:p>
            <a:r>
              <a:rPr lang="en-US" sz="3600" dirty="0"/>
              <a:t>Increasing soil nitrogen availability directly </a:t>
            </a:r>
            <a:r>
              <a:rPr lang="en-US" sz="3600" b="1" dirty="0">
                <a:solidFill>
                  <a:schemeClr val="accent1">
                    <a:lumMod val="75000"/>
                  </a:schemeClr>
                </a:solidFill>
              </a:rPr>
              <a:t>increases</a:t>
            </a:r>
            <a:r>
              <a:rPr lang="en-US" sz="3600" dirty="0"/>
              <a:t> </a:t>
            </a:r>
            <a:r>
              <a:rPr lang="en-US" sz="3600" i="1" dirty="0"/>
              <a:t>N</a:t>
            </a:r>
            <a:r>
              <a:rPr lang="en-US" sz="3600" baseline="-25000" dirty="0"/>
              <a:t>mass</a:t>
            </a:r>
            <a:r>
              <a:rPr lang="en-US" sz="3600" dirty="0"/>
              <a:t> and </a:t>
            </a:r>
            <a:r>
              <a:rPr lang="en-US" sz="3600" b="1" dirty="0">
                <a:solidFill>
                  <a:srgbClr val="C00000"/>
                </a:solidFill>
              </a:rPr>
              <a:t>decreases</a:t>
            </a:r>
            <a:r>
              <a:rPr lang="en-US" sz="3600" dirty="0"/>
              <a:t> </a:t>
            </a:r>
            <a:r>
              <a:rPr lang="en-US" sz="3600" i="1" dirty="0"/>
              <a:t>M</a:t>
            </a:r>
            <a:r>
              <a:rPr lang="en-US" sz="3600" baseline="-25000" dirty="0"/>
              <a:t>area</a:t>
            </a:r>
            <a:endParaRPr lang="en-US" sz="3600" dirty="0"/>
          </a:p>
        </p:txBody>
      </p:sp>
      <p:sp>
        <p:nvSpPr>
          <p:cNvPr id="2" name="TextBox 1">
            <a:extLst>
              <a:ext uri="{FF2B5EF4-FFF2-40B4-BE49-F238E27FC236}">
                <a16:creationId xmlns:a16="http://schemas.microsoft.com/office/drawing/2014/main" id="{A562D52B-C930-AE7B-8B60-51F4B6609495}"/>
              </a:ext>
            </a:extLst>
          </p:cNvPr>
          <p:cNvSpPr txBox="1"/>
          <p:nvPr/>
        </p:nvSpPr>
        <p:spPr>
          <a:xfrm>
            <a:off x="6600" y="6283521"/>
            <a:ext cx="992579" cy="369332"/>
          </a:xfrm>
          <a:prstGeom prst="rect">
            <a:avLst/>
          </a:prstGeom>
          <a:noFill/>
        </p:spPr>
        <p:txBody>
          <a:bodyPr wrap="none" rtlCol="0">
            <a:spAutoFit/>
          </a:bodyPr>
          <a:lstStyle/>
          <a:p>
            <a:r>
              <a:rPr lang="en-US" dirty="0">
                <a:solidFill>
                  <a:schemeClr val="accent1">
                    <a:lumMod val="75000"/>
                  </a:schemeClr>
                </a:solidFill>
                <a:latin typeface="Arial" panose="020B0604020202020204" pitchFamily="34" charset="0"/>
                <a:cs typeface="Arial" panose="020B0604020202020204" pitchFamily="34" charset="0"/>
              </a:rPr>
              <a:t>Positive</a:t>
            </a:r>
          </a:p>
        </p:txBody>
      </p:sp>
      <p:sp>
        <p:nvSpPr>
          <p:cNvPr id="3" name="TextBox 2">
            <a:extLst>
              <a:ext uri="{FF2B5EF4-FFF2-40B4-BE49-F238E27FC236}">
                <a16:creationId xmlns:a16="http://schemas.microsoft.com/office/drawing/2014/main" id="{E70B3C02-F91C-7396-624C-9A831E86C659}"/>
              </a:ext>
            </a:extLst>
          </p:cNvPr>
          <p:cNvSpPr txBox="1"/>
          <p:nvPr/>
        </p:nvSpPr>
        <p:spPr>
          <a:xfrm>
            <a:off x="-8709" y="6536809"/>
            <a:ext cx="1095172" cy="369332"/>
          </a:xfrm>
          <a:prstGeom prst="rect">
            <a:avLst/>
          </a:prstGeom>
          <a:noFill/>
        </p:spPr>
        <p:txBody>
          <a:bodyPr wrap="none" rtlCol="0">
            <a:spAutoFit/>
          </a:bodyPr>
          <a:lstStyle/>
          <a:p>
            <a:r>
              <a:rPr lang="en-US" dirty="0">
                <a:solidFill>
                  <a:srgbClr val="C00000"/>
                </a:solidFill>
                <a:latin typeface="Arial" panose="020B0604020202020204" pitchFamily="34" charset="0"/>
                <a:cs typeface="Arial" panose="020B0604020202020204" pitchFamily="34" charset="0"/>
              </a:rPr>
              <a:t>Negative</a:t>
            </a:r>
          </a:p>
        </p:txBody>
      </p:sp>
    </p:spTree>
    <p:extLst>
      <p:ext uri="{BB962C8B-B14F-4D97-AF65-F5344CB8AC3E}">
        <p14:creationId xmlns:p14="http://schemas.microsoft.com/office/powerpoint/2010/main" val="27379885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912337-5FBF-294D-B2C6-63983055A6F1}"/>
              </a:ext>
            </a:extLst>
          </p:cNvPr>
          <p:cNvSpPr>
            <a:spLocks noGrp="1"/>
          </p:cNvSpPr>
          <p:nvPr>
            <p:ph type="title"/>
          </p:nvPr>
        </p:nvSpPr>
        <p:spPr/>
        <p:txBody>
          <a:bodyPr>
            <a:normAutofit/>
          </a:bodyPr>
          <a:lstStyle/>
          <a:p>
            <a:r>
              <a:rPr lang="en-US" sz="4000" dirty="0">
                <a:latin typeface="Arial" panose="020B0604020202020204" pitchFamily="34" charset="0"/>
                <a:cs typeface="Arial" panose="020B0604020202020204" pitchFamily="34" charset="0"/>
              </a:rPr>
              <a:t>… which often corresponds with increased photosynthesis</a:t>
            </a:r>
          </a:p>
        </p:txBody>
      </p:sp>
      <p:sp>
        <p:nvSpPr>
          <p:cNvPr id="3" name="Slide Number Placeholder 2">
            <a:extLst>
              <a:ext uri="{FF2B5EF4-FFF2-40B4-BE49-F238E27FC236}">
                <a16:creationId xmlns:a16="http://schemas.microsoft.com/office/drawing/2014/main" id="{33C21AD3-F25C-7241-ABD4-8BB87CD27432}"/>
              </a:ext>
            </a:extLst>
          </p:cNvPr>
          <p:cNvSpPr>
            <a:spLocks noGrp="1"/>
          </p:cNvSpPr>
          <p:nvPr>
            <p:ph type="sldNum" sz="quarter" idx="12"/>
          </p:nvPr>
        </p:nvSpPr>
        <p:spPr/>
        <p:txBody>
          <a:bodyPr/>
          <a:lstStyle/>
          <a:p>
            <a:fld id="{CE250C90-A217-6949-8BD2-2F5146168076}" type="slidenum">
              <a:rPr lang="en-US" smtClean="0"/>
              <a:t>3</a:t>
            </a:fld>
            <a:endParaRPr lang="en-US"/>
          </a:p>
        </p:txBody>
      </p:sp>
      <p:pic>
        <p:nvPicPr>
          <p:cNvPr id="4" name="Picture 3">
            <a:extLst>
              <a:ext uri="{FF2B5EF4-FFF2-40B4-BE49-F238E27FC236}">
                <a16:creationId xmlns:a16="http://schemas.microsoft.com/office/drawing/2014/main" id="{AEF219AD-AD63-BD32-0320-9905DB4D5668}"/>
              </a:ext>
            </a:extLst>
          </p:cNvPr>
          <p:cNvPicPr>
            <a:picLocks noChangeAspect="1"/>
          </p:cNvPicPr>
          <p:nvPr/>
        </p:nvPicPr>
        <p:blipFill>
          <a:blip r:embed="rId3"/>
          <a:stretch>
            <a:fillRect/>
          </a:stretch>
        </p:blipFill>
        <p:spPr>
          <a:xfrm>
            <a:off x="351086" y="2137011"/>
            <a:ext cx="5392994" cy="3583656"/>
          </a:xfrm>
          <a:prstGeom prst="rect">
            <a:avLst/>
          </a:prstGeom>
        </p:spPr>
      </p:pic>
      <p:pic>
        <p:nvPicPr>
          <p:cNvPr id="6" name="Picture 5">
            <a:extLst>
              <a:ext uri="{FF2B5EF4-FFF2-40B4-BE49-F238E27FC236}">
                <a16:creationId xmlns:a16="http://schemas.microsoft.com/office/drawing/2014/main" id="{6AB5C8FC-487C-BF4F-AEBF-0660B45094C4}"/>
              </a:ext>
            </a:extLst>
          </p:cNvPr>
          <p:cNvPicPr>
            <a:picLocks noChangeAspect="1"/>
          </p:cNvPicPr>
          <p:nvPr/>
        </p:nvPicPr>
        <p:blipFill>
          <a:blip r:embed="rId4"/>
          <a:stretch>
            <a:fillRect/>
          </a:stretch>
        </p:blipFill>
        <p:spPr>
          <a:xfrm>
            <a:off x="6149319" y="1503139"/>
            <a:ext cx="4775200" cy="4851400"/>
          </a:xfrm>
          <a:prstGeom prst="rect">
            <a:avLst/>
          </a:prstGeom>
        </p:spPr>
      </p:pic>
      <p:sp>
        <p:nvSpPr>
          <p:cNvPr id="8" name="TextBox 7">
            <a:extLst>
              <a:ext uri="{FF2B5EF4-FFF2-40B4-BE49-F238E27FC236}">
                <a16:creationId xmlns:a16="http://schemas.microsoft.com/office/drawing/2014/main" id="{483DC7DE-E7D6-4660-9C53-2E3E952556EA}"/>
              </a:ext>
            </a:extLst>
          </p:cNvPr>
          <p:cNvSpPr txBox="1"/>
          <p:nvPr/>
        </p:nvSpPr>
        <p:spPr>
          <a:xfrm>
            <a:off x="9451616" y="6582975"/>
            <a:ext cx="2734210" cy="276999"/>
          </a:xfrm>
          <a:prstGeom prst="rect">
            <a:avLst/>
          </a:prstGeom>
          <a:noFill/>
        </p:spPr>
        <p:txBody>
          <a:bodyPr wrap="none" rtlCol="0">
            <a:spAutoFit/>
          </a:bodyPr>
          <a:lstStyle/>
          <a:p>
            <a:r>
              <a:rPr lang="en-US" sz="1200" dirty="0"/>
              <a:t>Liang et al. (2020) </a:t>
            </a:r>
            <a:r>
              <a:rPr lang="en-US" sz="1200" i="1" dirty="0"/>
              <a:t>Global Change Biology</a:t>
            </a:r>
            <a:endParaRPr lang="en-US" sz="1200" dirty="0"/>
          </a:p>
        </p:txBody>
      </p:sp>
      <p:sp>
        <p:nvSpPr>
          <p:cNvPr id="5" name="Rectangle 4">
            <a:extLst>
              <a:ext uri="{FF2B5EF4-FFF2-40B4-BE49-F238E27FC236}">
                <a16:creationId xmlns:a16="http://schemas.microsoft.com/office/drawing/2014/main" id="{A34504E5-CBCD-1082-D476-0302F74683C9}"/>
              </a:ext>
            </a:extLst>
          </p:cNvPr>
          <p:cNvSpPr/>
          <p:nvPr/>
        </p:nvSpPr>
        <p:spPr>
          <a:xfrm>
            <a:off x="6657739" y="2826327"/>
            <a:ext cx="4266780" cy="400523"/>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2E0146BE-28F6-523C-343C-9AA9ED1486C1}"/>
              </a:ext>
            </a:extLst>
          </p:cNvPr>
          <p:cNvPicPr>
            <a:picLocks noChangeAspect="1"/>
          </p:cNvPicPr>
          <p:nvPr/>
        </p:nvPicPr>
        <p:blipFill>
          <a:blip r:embed="rId3"/>
          <a:stretch>
            <a:fillRect/>
          </a:stretch>
        </p:blipFill>
        <p:spPr>
          <a:xfrm>
            <a:off x="503486" y="2289411"/>
            <a:ext cx="5392994" cy="3583656"/>
          </a:xfrm>
          <a:prstGeom prst="rect">
            <a:avLst/>
          </a:prstGeom>
        </p:spPr>
      </p:pic>
    </p:spTree>
    <p:extLst>
      <p:ext uri="{BB962C8B-B14F-4D97-AF65-F5344CB8AC3E}">
        <p14:creationId xmlns:p14="http://schemas.microsoft.com/office/powerpoint/2010/main" val="999657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4B8A294-625A-79DD-72F3-E69F26391535}"/>
              </a:ext>
            </a:extLst>
          </p:cNvPr>
          <p:cNvSpPr>
            <a:spLocks noGrp="1"/>
          </p:cNvSpPr>
          <p:nvPr>
            <p:ph type="sldNum" sz="quarter" idx="12"/>
          </p:nvPr>
        </p:nvSpPr>
        <p:spPr/>
        <p:txBody>
          <a:bodyPr/>
          <a:lstStyle/>
          <a:p>
            <a:fld id="{CE250C90-A217-6949-8BD2-2F5146168076}" type="slidenum">
              <a:rPr lang="en-US" smtClean="0"/>
              <a:pPr/>
              <a:t>30</a:t>
            </a:fld>
            <a:endParaRPr lang="en-US" sz="2000"/>
          </a:p>
        </p:txBody>
      </p:sp>
      <p:cxnSp>
        <p:nvCxnSpPr>
          <p:cNvPr id="9" name="Straight Arrow Connector 8">
            <a:extLst>
              <a:ext uri="{FF2B5EF4-FFF2-40B4-BE49-F238E27FC236}">
                <a16:creationId xmlns:a16="http://schemas.microsoft.com/office/drawing/2014/main" id="{AC310B8B-1607-8FA4-1870-6AB79C342DD4}"/>
              </a:ext>
            </a:extLst>
          </p:cNvPr>
          <p:cNvCxnSpPr>
            <a:cxnSpLocks/>
          </p:cNvCxnSpPr>
          <p:nvPr/>
        </p:nvCxnSpPr>
        <p:spPr>
          <a:xfrm flipH="1" flipV="1">
            <a:off x="8958991" y="4643482"/>
            <a:ext cx="2295" cy="828016"/>
          </a:xfrm>
          <a:prstGeom prst="straightConnector1">
            <a:avLst/>
          </a:prstGeom>
          <a:ln w="169926">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2B569B27-1F0E-AAD9-67D3-A7D0ABCEFCC8}"/>
              </a:ext>
            </a:extLst>
          </p:cNvPr>
          <p:cNvSpPr/>
          <p:nvPr/>
        </p:nvSpPr>
        <p:spPr>
          <a:xfrm>
            <a:off x="4811774" y="3813422"/>
            <a:ext cx="70504" cy="1001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73"/>
          </a:p>
        </p:txBody>
      </p:sp>
      <p:cxnSp>
        <p:nvCxnSpPr>
          <p:cNvPr id="16" name="Straight Arrow Connector 15">
            <a:extLst>
              <a:ext uri="{FF2B5EF4-FFF2-40B4-BE49-F238E27FC236}">
                <a16:creationId xmlns:a16="http://schemas.microsoft.com/office/drawing/2014/main" id="{0FE1E557-050A-D579-B3D5-D26106AEAF4C}"/>
              </a:ext>
            </a:extLst>
          </p:cNvPr>
          <p:cNvCxnSpPr>
            <a:cxnSpLocks/>
          </p:cNvCxnSpPr>
          <p:nvPr/>
        </p:nvCxnSpPr>
        <p:spPr>
          <a:xfrm>
            <a:off x="8958991" y="3414003"/>
            <a:ext cx="0" cy="824656"/>
          </a:xfrm>
          <a:prstGeom prst="straightConnector1">
            <a:avLst/>
          </a:prstGeom>
          <a:ln w="185166">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E82906BC-17E7-DE7D-E56C-C4FB66445440}"/>
              </a:ext>
            </a:extLst>
          </p:cNvPr>
          <p:cNvCxnSpPr>
            <a:cxnSpLocks/>
          </p:cNvCxnSpPr>
          <p:nvPr/>
        </p:nvCxnSpPr>
        <p:spPr>
          <a:xfrm>
            <a:off x="7108622" y="4452480"/>
            <a:ext cx="1438427" cy="1201366"/>
          </a:xfrm>
          <a:prstGeom prst="straightConnector1">
            <a:avLst/>
          </a:prstGeom>
          <a:ln w="53467">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Elbow Connector 17">
            <a:extLst>
              <a:ext uri="{FF2B5EF4-FFF2-40B4-BE49-F238E27FC236}">
                <a16:creationId xmlns:a16="http://schemas.microsoft.com/office/drawing/2014/main" id="{858A5D1D-698E-1732-B017-3495DBC6F0E6}"/>
              </a:ext>
            </a:extLst>
          </p:cNvPr>
          <p:cNvCxnSpPr>
            <a:cxnSpLocks/>
          </p:cNvCxnSpPr>
          <p:nvPr/>
        </p:nvCxnSpPr>
        <p:spPr>
          <a:xfrm flipH="1" flipV="1">
            <a:off x="9370719" y="3226640"/>
            <a:ext cx="2295" cy="2432222"/>
          </a:xfrm>
          <a:prstGeom prst="bentConnector3">
            <a:avLst>
              <a:gd name="adj1" fmla="val -18977996"/>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2BD2BEE6-6F06-A263-71AB-B33D1CFFED87}"/>
              </a:ext>
            </a:extLst>
          </p:cNvPr>
          <p:cNvCxnSpPr>
            <a:stCxn id="33" idx="3"/>
            <a:endCxn id="34" idx="1"/>
          </p:cNvCxnSpPr>
          <p:nvPr/>
        </p:nvCxnSpPr>
        <p:spPr>
          <a:xfrm>
            <a:off x="5313419" y="4447252"/>
            <a:ext cx="1213594" cy="1"/>
          </a:xfrm>
          <a:prstGeom prst="straightConnector1">
            <a:avLst/>
          </a:prstGeom>
          <a:ln w="73279">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8BAAB08-A6C0-BBC4-550B-508598763C0A}"/>
              </a:ext>
            </a:extLst>
          </p:cNvPr>
          <p:cNvCxnSpPr>
            <a:cxnSpLocks/>
          </p:cNvCxnSpPr>
          <p:nvPr/>
        </p:nvCxnSpPr>
        <p:spPr>
          <a:xfrm>
            <a:off x="6931218" y="3416389"/>
            <a:ext cx="0" cy="828453"/>
          </a:xfrm>
          <a:prstGeom prst="straightConnector1">
            <a:avLst/>
          </a:prstGeom>
          <a:ln w="26416">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5D9858F5-CE5A-55B0-0DE0-F28BB315DD1B}"/>
              </a:ext>
            </a:extLst>
          </p:cNvPr>
          <p:cNvCxnSpPr>
            <a:cxnSpLocks/>
          </p:cNvCxnSpPr>
          <p:nvPr/>
        </p:nvCxnSpPr>
        <p:spPr>
          <a:xfrm flipV="1">
            <a:off x="3135374" y="4645989"/>
            <a:ext cx="1365140" cy="1163791"/>
          </a:xfrm>
          <a:prstGeom prst="straightConnector1">
            <a:avLst/>
          </a:prstGeom>
          <a:ln w="49276">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E8F46F2-665B-C91C-5CE2-E8AD82A550B4}"/>
              </a:ext>
            </a:extLst>
          </p:cNvPr>
          <p:cNvCxnSpPr>
            <a:cxnSpLocks/>
          </p:cNvCxnSpPr>
          <p:nvPr/>
        </p:nvCxnSpPr>
        <p:spPr>
          <a:xfrm flipH="1" flipV="1">
            <a:off x="4909213" y="4649663"/>
            <a:ext cx="490" cy="1210199"/>
          </a:xfrm>
          <a:prstGeom prst="straightConnector1">
            <a:avLst/>
          </a:prstGeom>
          <a:ln w="106298">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EC9B095A-F4EF-2762-7EB3-9F57DE59C0AC}"/>
              </a:ext>
            </a:extLst>
          </p:cNvPr>
          <p:cNvCxnSpPr>
            <a:stCxn id="40" idx="2"/>
            <a:endCxn id="38" idx="0"/>
          </p:cNvCxnSpPr>
          <p:nvPr/>
        </p:nvCxnSpPr>
        <p:spPr>
          <a:xfrm>
            <a:off x="2879455" y="3421527"/>
            <a:ext cx="0" cy="2042447"/>
          </a:xfrm>
          <a:prstGeom prst="straightConnector1">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9E1230B3-09C6-290B-00E1-FEB5C3591EDD}"/>
              </a:ext>
            </a:extLst>
          </p:cNvPr>
          <p:cNvSpPr/>
          <p:nvPr/>
        </p:nvSpPr>
        <p:spPr>
          <a:xfrm>
            <a:off x="8554785" y="4246183"/>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sz="1333" i="1" dirty="0">
                <a:solidFill>
                  <a:schemeClr val="tx1"/>
                </a:solidFill>
                <a:latin typeface="Arial" panose="020B0604020202020204" pitchFamily="34" charset="0"/>
                <a:cs typeface="Arial" panose="020B0604020202020204" pitchFamily="34" charset="0"/>
              </a:rPr>
              <a:t>Ν</a:t>
            </a:r>
            <a:r>
              <a:rPr lang="en-US" sz="1333" baseline="-25000" dirty="0">
                <a:solidFill>
                  <a:schemeClr val="tx1"/>
                </a:solidFill>
                <a:latin typeface="Arial" panose="020B0604020202020204" pitchFamily="34" charset="0"/>
                <a:cs typeface="Arial" panose="020B0604020202020204" pitchFamily="34" charset="0"/>
              </a:rPr>
              <a:t>area</a:t>
            </a:r>
            <a:endParaRPr lang="en-US" sz="1333" i="1" dirty="0">
              <a:solidFill>
                <a:schemeClr val="tx1"/>
              </a:solidFill>
              <a:latin typeface="Arial" panose="020B0604020202020204" pitchFamily="34" charset="0"/>
              <a:cs typeface="Arial" panose="020B0604020202020204" pitchFamily="34" charset="0"/>
            </a:endParaRPr>
          </a:p>
        </p:txBody>
      </p:sp>
      <p:sp>
        <p:nvSpPr>
          <p:cNvPr id="25" name="Rectangle 24">
            <a:extLst>
              <a:ext uri="{FF2B5EF4-FFF2-40B4-BE49-F238E27FC236}">
                <a16:creationId xmlns:a16="http://schemas.microsoft.com/office/drawing/2014/main" id="{9C4D4CF5-54BE-E48A-2E6A-CA867C4450DB}"/>
              </a:ext>
            </a:extLst>
          </p:cNvPr>
          <p:cNvSpPr/>
          <p:nvPr/>
        </p:nvSpPr>
        <p:spPr>
          <a:xfrm>
            <a:off x="4505498" y="5462564"/>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dirty="0">
                <a:solidFill>
                  <a:schemeClr val="accent1">
                    <a:lumMod val="75000"/>
                  </a:schemeClr>
                </a:solidFill>
                <a:latin typeface="Arial" panose="020B0604020202020204" pitchFamily="34" charset="0"/>
                <a:cs typeface="Arial" panose="020B0604020202020204" pitchFamily="34" charset="0"/>
              </a:rPr>
              <a:t>C</a:t>
            </a:r>
            <a:r>
              <a:rPr lang="en-US" sz="1333" baseline="-25000" dirty="0">
                <a:solidFill>
                  <a:schemeClr val="accent1">
                    <a:lumMod val="75000"/>
                  </a:schemeClr>
                </a:solidFill>
                <a:latin typeface="Arial" panose="020B0604020202020204" pitchFamily="34" charset="0"/>
                <a:cs typeface="Arial" panose="020B0604020202020204" pitchFamily="34" charset="0"/>
              </a:rPr>
              <a:t>3</a:t>
            </a:r>
            <a:r>
              <a:rPr lang="en-US" sz="1333" dirty="0">
                <a:solidFill>
                  <a:schemeClr val="tx1"/>
                </a:solidFill>
                <a:latin typeface="Arial" panose="020B0604020202020204" pitchFamily="34" charset="0"/>
                <a:cs typeface="Arial" panose="020B0604020202020204" pitchFamily="34" charset="0"/>
              </a:rPr>
              <a:t>/</a:t>
            </a:r>
            <a:r>
              <a:rPr lang="en-US" sz="1333" dirty="0">
                <a:solidFill>
                  <a:srgbClr val="C00000"/>
                </a:solidFill>
                <a:latin typeface="Arial" panose="020B0604020202020204" pitchFamily="34" charset="0"/>
                <a:cs typeface="Arial" panose="020B0604020202020204" pitchFamily="34" charset="0"/>
              </a:rPr>
              <a:t>C</a:t>
            </a:r>
            <a:r>
              <a:rPr lang="en-US" sz="1333" baseline="-25000" dirty="0">
                <a:solidFill>
                  <a:srgbClr val="C00000"/>
                </a:solidFill>
                <a:latin typeface="Arial" panose="020B0604020202020204" pitchFamily="34" charset="0"/>
                <a:cs typeface="Arial" panose="020B0604020202020204" pitchFamily="34" charset="0"/>
              </a:rPr>
              <a:t>4</a:t>
            </a:r>
            <a:endParaRPr lang="en-US" sz="1333" dirty="0">
              <a:solidFill>
                <a:srgbClr val="C00000"/>
              </a:solidFill>
              <a:latin typeface="Arial" panose="020B0604020202020204" pitchFamily="34" charset="0"/>
              <a:cs typeface="Arial" panose="020B0604020202020204" pitchFamily="34" charset="0"/>
            </a:endParaRPr>
          </a:p>
        </p:txBody>
      </p:sp>
      <p:sp>
        <p:nvSpPr>
          <p:cNvPr id="26" name="Rectangle 25">
            <a:extLst>
              <a:ext uri="{FF2B5EF4-FFF2-40B4-BE49-F238E27FC236}">
                <a16:creationId xmlns:a16="http://schemas.microsoft.com/office/drawing/2014/main" id="{DE02BCBC-110D-FEA8-53C9-247412385B8C}"/>
              </a:ext>
            </a:extLst>
          </p:cNvPr>
          <p:cNvSpPr/>
          <p:nvPr/>
        </p:nvSpPr>
        <p:spPr>
          <a:xfrm>
            <a:off x="8557080" y="5463974"/>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M</a:t>
            </a:r>
            <a:r>
              <a:rPr lang="en-US" sz="1333" baseline="-25000" dirty="0">
                <a:solidFill>
                  <a:schemeClr val="tx1"/>
                </a:solidFill>
                <a:latin typeface="Arial" panose="020B0604020202020204" pitchFamily="34" charset="0"/>
                <a:cs typeface="Arial" panose="020B0604020202020204" pitchFamily="34" charset="0"/>
              </a:rPr>
              <a:t>area</a:t>
            </a:r>
            <a:endParaRPr lang="en-US" sz="1333" i="1" dirty="0">
              <a:solidFill>
                <a:schemeClr val="tx1"/>
              </a:solidFill>
              <a:latin typeface="Arial" panose="020B0604020202020204" pitchFamily="34" charset="0"/>
              <a:cs typeface="Arial" panose="020B0604020202020204" pitchFamily="34" charset="0"/>
            </a:endParaRPr>
          </a:p>
        </p:txBody>
      </p:sp>
      <p:sp>
        <p:nvSpPr>
          <p:cNvPr id="27" name="Rectangle 26">
            <a:extLst>
              <a:ext uri="{FF2B5EF4-FFF2-40B4-BE49-F238E27FC236}">
                <a16:creationId xmlns:a16="http://schemas.microsoft.com/office/drawing/2014/main" id="{59CD9D92-5B34-7040-51AC-D581D199A303}"/>
              </a:ext>
            </a:extLst>
          </p:cNvPr>
          <p:cNvSpPr/>
          <p:nvPr/>
        </p:nvSpPr>
        <p:spPr>
          <a:xfrm>
            <a:off x="8554785" y="3031752"/>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N</a:t>
            </a:r>
            <a:r>
              <a:rPr lang="en-US" sz="1333" baseline="-25000" dirty="0">
                <a:solidFill>
                  <a:schemeClr val="tx1"/>
                </a:solidFill>
                <a:latin typeface="Arial" panose="020B0604020202020204" pitchFamily="34" charset="0"/>
                <a:cs typeface="Arial" panose="020B0604020202020204" pitchFamily="34" charset="0"/>
              </a:rPr>
              <a:t>mass</a:t>
            </a:r>
            <a:endParaRPr lang="en-US" sz="1333" i="1" dirty="0">
              <a:solidFill>
                <a:schemeClr val="tx1"/>
              </a:solidFill>
              <a:latin typeface="Arial" panose="020B0604020202020204" pitchFamily="34" charset="0"/>
              <a:cs typeface="Arial" panose="020B0604020202020204" pitchFamily="34" charset="0"/>
            </a:endParaRPr>
          </a:p>
        </p:txBody>
      </p:sp>
      <p:sp>
        <p:nvSpPr>
          <p:cNvPr id="28" name="Rectangle 27">
            <a:extLst>
              <a:ext uri="{FF2B5EF4-FFF2-40B4-BE49-F238E27FC236}">
                <a16:creationId xmlns:a16="http://schemas.microsoft.com/office/drawing/2014/main" id="{5377A0E4-E5C3-E4D8-84E4-683B487DD15E}"/>
              </a:ext>
            </a:extLst>
          </p:cNvPr>
          <p:cNvSpPr/>
          <p:nvPr/>
        </p:nvSpPr>
        <p:spPr>
          <a:xfrm>
            <a:off x="6527012" y="3034137"/>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VPD</a:t>
            </a:r>
            <a:r>
              <a:rPr lang="en-US" sz="1333" baseline="-25000" dirty="0">
                <a:solidFill>
                  <a:schemeClr val="tx1"/>
                </a:solidFill>
                <a:latin typeface="Arial" panose="020B0604020202020204" pitchFamily="34" charset="0"/>
                <a:cs typeface="Arial" panose="020B0604020202020204" pitchFamily="34" charset="0"/>
              </a:rPr>
              <a:t>4</a:t>
            </a:r>
            <a:endParaRPr lang="en-US" sz="1333" dirty="0">
              <a:solidFill>
                <a:schemeClr val="tx1"/>
              </a:solidFill>
              <a:latin typeface="Arial" panose="020B0604020202020204" pitchFamily="34" charset="0"/>
              <a:cs typeface="Arial" panose="020B0604020202020204" pitchFamily="34" charset="0"/>
            </a:endParaRPr>
          </a:p>
        </p:txBody>
      </p:sp>
      <p:cxnSp>
        <p:nvCxnSpPr>
          <p:cNvPr id="29" name="Straight Arrow Connector 28">
            <a:extLst>
              <a:ext uri="{FF2B5EF4-FFF2-40B4-BE49-F238E27FC236}">
                <a16:creationId xmlns:a16="http://schemas.microsoft.com/office/drawing/2014/main" id="{5D629E5E-5CF5-3205-A578-37C041776295}"/>
              </a:ext>
            </a:extLst>
          </p:cNvPr>
          <p:cNvCxnSpPr>
            <a:cxnSpLocks/>
          </p:cNvCxnSpPr>
          <p:nvPr/>
        </p:nvCxnSpPr>
        <p:spPr>
          <a:xfrm flipV="1">
            <a:off x="7208796" y="3234163"/>
            <a:ext cx="1338466" cy="1118667"/>
          </a:xfrm>
          <a:prstGeom prst="straightConnector1">
            <a:avLst/>
          </a:prstGeom>
          <a:ln w="26797">
            <a:solidFill>
              <a:schemeClr val="accent1">
                <a:lumMod val="7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7D99607F-569A-B218-DD4F-398A0D74602C}"/>
              </a:ext>
            </a:extLst>
          </p:cNvPr>
          <p:cNvCxnSpPr>
            <a:cxnSpLocks/>
          </p:cNvCxnSpPr>
          <p:nvPr/>
        </p:nvCxnSpPr>
        <p:spPr>
          <a:xfrm>
            <a:off x="3278645" y="3224132"/>
            <a:ext cx="1221348" cy="1019543"/>
          </a:xfrm>
          <a:prstGeom prst="straightConnector1">
            <a:avLst/>
          </a:prstGeom>
          <a:ln w="12700">
            <a:solidFill>
              <a:schemeClr val="bg1">
                <a:lumMod val="6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852413D7-40DD-339D-3539-C663503301D4}"/>
              </a:ext>
            </a:extLst>
          </p:cNvPr>
          <p:cNvCxnSpPr>
            <a:cxnSpLocks/>
          </p:cNvCxnSpPr>
          <p:nvPr/>
        </p:nvCxnSpPr>
        <p:spPr>
          <a:xfrm>
            <a:off x="4905336" y="3424417"/>
            <a:ext cx="3877" cy="820424"/>
          </a:xfrm>
          <a:prstGeom prst="straightConnector1">
            <a:avLst/>
          </a:prstGeom>
          <a:ln w="12700">
            <a:solidFill>
              <a:schemeClr val="bg1">
                <a:lumMod val="65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CBC7EAD7-F6DB-305D-E973-FD23D4D5A707}"/>
              </a:ext>
            </a:extLst>
          </p:cNvPr>
          <p:cNvSpPr/>
          <p:nvPr/>
        </p:nvSpPr>
        <p:spPr>
          <a:xfrm>
            <a:off x="4505008" y="4252364"/>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sz="1333" i="1" dirty="0">
                <a:solidFill>
                  <a:schemeClr val="tx1"/>
                </a:solidFill>
                <a:latin typeface="Arial" panose="020B0604020202020204" pitchFamily="34" charset="0"/>
                <a:cs typeface="Arial" panose="020B0604020202020204" pitchFamily="34" charset="0"/>
              </a:rPr>
              <a:t>β</a:t>
            </a:r>
            <a:endParaRPr lang="en-US" sz="1333" i="1" dirty="0">
              <a:solidFill>
                <a:schemeClr val="tx1"/>
              </a:solidFill>
              <a:latin typeface="Arial" panose="020B0604020202020204" pitchFamily="34" charset="0"/>
              <a:cs typeface="Arial" panose="020B0604020202020204" pitchFamily="34" charset="0"/>
            </a:endParaRPr>
          </a:p>
        </p:txBody>
      </p:sp>
      <p:sp>
        <p:nvSpPr>
          <p:cNvPr id="34" name="Rectangle 33">
            <a:extLst>
              <a:ext uri="{FF2B5EF4-FFF2-40B4-BE49-F238E27FC236}">
                <a16:creationId xmlns:a16="http://schemas.microsoft.com/office/drawing/2014/main" id="{6862D273-0CBE-6BCB-A69B-7F0418F887D3}"/>
              </a:ext>
            </a:extLst>
          </p:cNvPr>
          <p:cNvSpPr/>
          <p:nvPr/>
        </p:nvSpPr>
        <p:spPr>
          <a:xfrm>
            <a:off x="6527012" y="4252365"/>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C</a:t>
            </a:r>
            <a:r>
              <a:rPr lang="en-US" sz="1333" baseline="-25000" dirty="0">
                <a:solidFill>
                  <a:schemeClr val="tx1"/>
                </a:solidFill>
                <a:latin typeface="Arial" panose="020B0604020202020204" pitchFamily="34" charset="0"/>
                <a:cs typeface="Arial" panose="020B0604020202020204" pitchFamily="34" charset="0"/>
              </a:rPr>
              <a:t>i</a:t>
            </a:r>
            <a:r>
              <a:rPr lang="en-US" sz="1333" i="1" dirty="0">
                <a:solidFill>
                  <a:schemeClr val="tx1"/>
                </a:solidFill>
                <a:latin typeface="Arial" panose="020B0604020202020204" pitchFamily="34" charset="0"/>
                <a:cs typeface="Arial" panose="020B0604020202020204" pitchFamily="34" charset="0"/>
              </a:rPr>
              <a:t>:C</a:t>
            </a:r>
            <a:r>
              <a:rPr lang="en-US" sz="1333" baseline="-25000" dirty="0">
                <a:solidFill>
                  <a:schemeClr val="tx1"/>
                </a:solidFill>
                <a:latin typeface="Arial" panose="020B0604020202020204" pitchFamily="34" charset="0"/>
                <a:cs typeface="Arial" panose="020B0604020202020204" pitchFamily="34" charset="0"/>
              </a:rPr>
              <a:t>a</a:t>
            </a:r>
          </a:p>
        </p:txBody>
      </p:sp>
      <p:cxnSp>
        <p:nvCxnSpPr>
          <p:cNvPr id="35" name="Elbow Connector 34">
            <a:extLst>
              <a:ext uri="{FF2B5EF4-FFF2-40B4-BE49-F238E27FC236}">
                <a16:creationId xmlns:a16="http://schemas.microsoft.com/office/drawing/2014/main" id="{AEB116BA-7CB3-3BEE-04E9-463EE6F6B4A2}"/>
              </a:ext>
            </a:extLst>
          </p:cNvPr>
          <p:cNvCxnSpPr>
            <a:cxnSpLocks/>
          </p:cNvCxnSpPr>
          <p:nvPr/>
        </p:nvCxnSpPr>
        <p:spPr>
          <a:xfrm rot="16200000" flipH="1">
            <a:off x="5920370" y="2815342"/>
            <a:ext cx="5643" cy="6081831"/>
          </a:xfrm>
          <a:prstGeom prst="bentConnector3">
            <a:avLst>
              <a:gd name="adj1" fmla="val 7743488"/>
            </a:avLst>
          </a:prstGeom>
          <a:ln w="47244">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Elbow Connector 35">
            <a:extLst>
              <a:ext uri="{FF2B5EF4-FFF2-40B4-BE49-F238E27FC236}">
                <a16:creationId xmlns:a16="http://schemas.microsoft.com/office/drawing/2014/main" id="{8126DF44-8AFE-C7AB-AD5B-8F17986AF541}"/>
              </a:ext>
            </a:extLst>
          </p:cNvPr>
          <p:cNvCxnSpPr>
            <a:cxnSpLocks/>
          </p:cNvCxnSpPr>
          <p:nvPr/>
        </p:nvCxnSpPr>
        <p:spPr>
          <a:xfrm rot="10800000" flipH="1">
            <a:off x="2773076" y="3024228"/>
            <a:ext cx="6483741" cy="2627110"/>
          </a:xfrm>
          <a:prstGeom prst="bentConnector4">
            <a:avLst>
              <a:gd name="adj1" fmla="val -9886"/>
              <a:gd name="adj2" fmla="val 123721"/>
            </a:avLst>
          </a:prstGeom>
          <a:ln w="58547">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Elbow Connector 36">
            <a:extLst>
              <a:ext uri="{FF2B5EF4-FFF2-40B4-BE49-F238E27FC236}">
                <a16:creationId xmlns:a16="http://schemas.microsoft.com/office/drawing/2014/main" id="{C31BA041-1E08-7139-4A9B-C3634AD4DA05}"/>
              </a:ext>
            </a:extLst>
          </p:cNvPr>
          <p:cNvCxnSpPr>
            <a:cxnSpLocks/>
          </p:cNvCxnSpPr>
          <p:nvPr/>
        </p:nvCxnSpPr>
        <p:spPr>
          <a:xfrm rot="5400000" flipH="1" flipV="1">
            <a:off x="6926957" y="1005116"/>
            <a:ext cx="10413" cy="4053654"/>
          </a:xfrm>
          <a:prstGeom prst="bentConnector3">
            <a:avLst>
              <a:gd name="adj1" fmla="val 3608240"/>
            </a:avLst>
          </a:prstGeom>
          <a:ln w="7747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40A35C05-959C-07BF-692E-C7DDB55BBD81}"/>
              </a:ext>
            </a:extLst>
          </p:cNvPr>
          <p:cNvSpPr/>
          <p:nvPr/>
        </p:nvSpPr>
        <p:spPr>
          <a:xfrm>
            <a:off x="2475249" y="5463974"/>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Soil N</a:t>
            </a:r>
            <a:endParaRPr lang="en-US" sz="1333" dirty="0">
              <a:solidFill>
                <a:schemeClr val="tx1"/>
              </a:solidFill>
              <a:latin typeface="Arial" panose="020B0604020202020204" pitchFamily="34" charset="0"/>
              <a:cs typeface="Arial" panose="020B0604020202020204" pitchFamily="34" charset="0"/>
            </a:endParaRPr>
          </a:p>
        </p:txBody>
      </p:sp>
      <p:sp>
        <p:nvSpPr>
          <p:cNvPr id="39" name="Rectangle 38">
            <a:extLst>
              <a:ext uri="{FF2B5EF4-FFF2-40B4-BE49-F238E27FC236}">
                <a16:creationId xmlns:a16="http://schemas.microsoft.com/office/drawing/2014/main" id="{808EB2FD-9A15-9773-8A4E-A16BDFE6D5DE}"/>
              </a:ext>
            </a:extLst>
          </p:cNvPr>
          <p:cNvSpPr/>
          <p:nvPr/>
        </p:nvSpPr>
        <p:spPr>
          <a:xfrm>
            <a:off x="4501131" y="3042165"/>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N</a:t>
            </a:r>
            <a:r>
              <a:rPr lang="en-US" sz="1333" baseline="-25000" dirty="0">
                <a:solidFill>
                  <a:schemeClr val="tx1"/>
                </a:solidFill>
                <a:latin typeface="Arial" panose="020B0604020202020204" pitchFamily="34" charset="0"/>
                <a:cs typeface="Arial" panose="020B0604020202020204" pitchFamily="34" charset="0"/>
              </a:rPr>
              <a:t>fixer</a:t>
            </a:r>
            <a:endParaRPr lang="en-US" sz="1333" i="1" dirty="0">
              <a:solidFill>
                <a:schemeClr val="tx1"/>
              </a:solidFill>
              <a:latin typeface="Arial" panose="020B0604020202020204" pitchFamily="34" charset="0"/>
              <a:cs typeface="Arial" panose="020B0604020202020204" pitchFamily="34" charset="0"/>
            </a:endParaRPr>
          </a:p>
        </p:txBody>
      </p:sp>
      <p:sp>
        <p:nvSpPr>
          <p:cNvPr id="40" name="Rectangle 39">
            <a:extLst>
              <a:ext uri="{FF2B5EF4-FFF2-40B4-BE49-F238E27FC236}">
                <a16:creationId xmlns:a16="http://schemas.microsoft.com/office/drawing/2014/main" id="{50831038-66EA-B836-A53F-E2400369772D}"/>
              </a:ext>
            </a:extLst>
          </p:cNvPr>
          <p:cNvSpPr/>
          <p:nvPr/>
        </p:nvSpPr>
        <p:spPr>
          <a:xfrm>
            <a:off x="2475249" y="3031752"/>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SM</a:t>
            </a:r>
            <a:r>
              <a:rPr lang="en-US" sz="1333" baseline="-25000" dirty="0">
                <a:solidFill>
                  <a:schemeClr val="tx1"/>
                </a:solidFill>
                <a:latin typeface="Arial" panose="020B0604020202020204" pitchFamily="34" charset="0"/>
                <a:cs typeface="Arial" panose="020B0604020202020204" pitchFamily="34" charset="0"/>
              </a:rPr>
              <a:t>90</a:t>
            </a:r>
            <a:endParaRPr lang="en-US" sz="1333" dirty="0">
              <a:solidFill>
                <a:schemeClr val="tx1"/>
              </a:solidFill>
              <a:latin typeface="Arial" panose="020B0604020202020204" pitchFamily="34" charset="0"/>
              <a:cs typeface="Arial" panose="020B0604020202020204" pitchFamily="34" charset="0"/>
            </a:endParaRPr>
          </a:p>
        </p:txBody>
      </p:sp>
      <p:sp>
        <p:nvSpPr>
          <p:cNvPr id="3" name="Title 2">
            <a:extLst>
              <a:ext uri="{FF2B5EF4-FFF2-40B4-BE49-F238E27FC236}">
                <a16:creationId xmlns:a16="http://schemas.microsoft.com/office/drawing/2014/main" id="{1B1689EF-D2AD-0D8A-8DAA-B446F2BCECAB}"/>
              </a:ext>
            </a:extLst>
          </p:cNvPr>
          <p:cNvSpPr>
            <a:spLocks noGrp="1"/>
          </p:cNvSpPr>
          <p:nvPr>
            <p:ph type="title"/>
          </p:nvPr>
        </p:nvSpPr>
        <p:spPr/>
        <p:txBody>
          <a:bodyPr>
            <a:normAutofit/>
          </a:bodyPr>
          <a:lstStyle/>
          <a:p>
            <a:r>
              <a:rPr lang="en-US" sz="3600" dirty="0"/>
              <a:t>N-fixation ability directly </a:t>
            </a:r>
            <a:r>
              <a:rPr lang="en-US" sz="3600" b="1" dirty="0">
                <a:solidFill>
                  <a:schemeClr val="accent1">
                    <a:lumMod val="75000"/>
                  </a:schemeClr>
                </a:solidFill>
              </a:rPr>
              <a:t>increases</a:t>
            </a:r>
            <a:r>
              <a:rPr lang="en-US" sz="3600" dirty="0"/>
              <a:t> </a:t>
            </a:r>
            <a:r>
              <a:rPr lang="en-US" sz="3600" i="1" dirty="0"/>
              <a:t>N</a:t>
            </a:r>
            <a:r>
              <a:rPr lang="en-US" sz="3600" baseline="-25000" dirty="0"/>
              <a:t>mass</a:t>
            </a:r>
            <a:endParaRPr lang="en-US" sz="3600" dirty="0"/>
          </a:p>
        </p:txBody>
      </p:sp>
      <p:sp>
        <p:nvSpPr>
          <p:cNvPr id="2" name="TextBox 1">
            <a:extLst>
              <a:ext uri="{FF2B5EF4-FFF2-40B4-BE49-F238E27FC236}">
                <a16:creationId xmlns:a16="http://schemas.microsoft.com/office/drawing/2014/main" id="{FA3C9172-224E-99E1-0AF2-0CCFFA4CC34D}"/>
              </a:ext>
            </a:extLst>
          </p:cNvPr>
          <p:cNvSpPr txBox="1"/>
          <p:nvPr/>
        </p:nvSpPr>
        <p:spPr>
          <a:xfrm>
            <a:off x="6600" y="6283521"/>
            <a:ext cx="992579" cy="369332"/>
          </a:xfrm>
          <a:prstGeom prst="rect">
            <a:avLst/>
          </a:prstGeom>
          <a:noFill/>
        </p:spPr>
        <p:txBody>
          <a:bodyPr wrap="none" rtlCol="0">
            <a:spAutoFit/>
          </a:bodyPr>
          <a:lstStyle/>
          <a:p>
            <a:r>
              <a:rPr lang="en-US" dirty="0">
                <a:solidFill>
                  <a:schemeClr val="accent1">
                    <a:lumMod val="75000"/>
                  </a:schemeClr>
                </a:solidFill>
                <a:latin typeface="Arial" panose="020B0604020202020204" pitchFamily="34" charset="0"/>
                <a:cs typeface="Arial" panose="020B0604020202020204" pitchFamily="34" charset="0"/>
              </a:rPr>
              <a:t>Positive</a:t>
            </a:r>
          </a:p>
        </p:txBody>
      </p:sp>
      <p:sp>
        <p:nvSpPr>
          <p:cNvPr id="5" name="TextBox 4">
            <a:extLst>
              <a:ext uri="{FF2B5EF4-FFF2-40B4-BE49-F238E27FC236}">
                <a16:creationId xmlns:a16="http://schemas.microsoft.com/office/drawing/2014/main" id="{CD242401-8745-E219-63CF-121E1796E69A}"/>
              </a:ext>
            </a:extLst>
          </p:cNvPr>
          <p:cNvSpPr txBox="1"/>
          <p:nvPr/>
        </p:nvSpPr>
        <p:spPr>
          <a:xfrm>
            <a:off x="-8709" y="6536809"/>
            <a:ext cx="1095172" cy="369332"/>
          </a:xfrm>
          <a:prstGeom prst="rect">
            <a:avLst/>
          </a:prstGeom>
          <a:noFill/>
        </p:spPr>
        <p:txBody>
          <a:bodyPr wrap="none" rtlCol="0">
            <a:spAutoFit/>
          </a:bodyPr>
          <a:lstStyle/>
          <a:p>
            <a:r>
              <a:rPr lang="en-US" dirty="0">
                <a:solidFill>
                  <a:srgbClr val="C00000"/>
                </a:solidFill>
                <a:latin typeface="Arial" panose="020B0604020202020204" pitchFamily="34" charset="0"/>
                <a:cs typeface="Arial" panose="020B0604020202020204" pitchFamily="34" charset="0"/>
              </a:rPr>
              <a:t>Negative</a:t>
            </a:r>
          </a:p>
        </p:txBody>
      </p:sp>
    </p:spTree>
    <p:extLst>
      <p:ext uri="{BB962C8B-B14F-4D97-AF65-F5344CB8AC3E}">
        <p14:creationId xmlns:p14="http://schemas.microsoft.com/office/powerpoint/2010/main" val="269003497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4B8A294-625A-79DD-72F3-E69F26391535}"/>
              </a:ext>
            </a:extLst>
          </p:cNvPr>
          <p:cNvSpPr>
            <a:spLocks noGrp="1"/>
          </p:cNvSpPr>
          <p:nvPr>
            <p:ph type="sldNum" sz="quarter" idx="12"/>
          </p:nvPr>
        </p:nvSpPr>
        <p:spPr/>
        <p:txBody>
          <a:bodyPr/>
          <a:lstStyle/>
          <a:p>
            <a:fld id="{CE250C90-A217-6949-8BD2-2F5146168076}" type="slidenum">
              <a:rPr lang="en-US" smtClean="0"/>
              <a:pPr/>
              <a:t>31</a:t>
            </a:fld>
            <a:endParaRPr lang="en-US" sz="2000"/>
          </a:p>
        </p:txBody>
      </p:sp>
      <p:cxnSp>
        <p:nvCxnSpPr>
          <p:cNvPr id="9" name="Straight Arrow Connector 8">
            <a:extLst>
              <a:ext uri="{FF2B5EF4-FFF2-40B4-BE49-F238E27FC236}">
                <a16:creationId xmlns:a16="http://schemas.microsoft.com/office/drawing/2014/main" id="{AC310B8B-1607-8FA4-1870-6AB79C342DD4}"/>
              </a:ext>
            </a:extLst>
          </p:cNvPr>
          <p:cNvCxnSpPr>
            <a:cxnSpLocks/>
          </p:cNvCxnSpPr>
          <p:nvPr/>
        </p:nvCxnSpPr>
        <p:spPr>
          <a:xfrm flipH="1" flipV="1">
            <a:off x="8958991" y="4643482"/>
            <a:ext cx="2295" cy="828016"/>
          </a:xfrm>
          <a:prstGeom prst="straightConnector1">
            <a:avLst/>
          </a:prstGeom>
          <a:ln w="169926">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2B569B27-1F0E-AAD9-67D3-A7D0ABCEFCC8}"/>
              </a:ext>
            </a:extLst>
          </p:cNvPr>
          <p:cNvSpPr/>
          <p:nvPr/>
        </p:nvSpPr>
        <p:spPr>
          <a:xfrm>
            <a:off x="4811774" y="3813422"/>
            <a:ext cx="70504" cy="1001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73"/>
          </a:p>
        </p:txBody>
      </p:sp>
      <p:cxnSp>
        <p:nvCxnSpPr>
          <p:cNvPr id="16" name="Straight Arrow Connector 15">
            <a:extLst>
              <a:ext uri="{FF2B5EF4-FFF2-40B4-BE49-F238E27FC236}">
                <a16:creationId xmlns:a16="http://schemas.microsoft.com/office/drawing/2014/main" id="{0FE1E557-050A-D579-B3D5-D26106AEAF4C}"/>
              </a:ext>
            </a:extLst>
          </p:cNvPr>
          <p:cNvCxnSpPr>
            <a:cxnSpLocks/>
          </p:cNvCxnSpPr>
          <p:nvPr/>
        </p:nvCxnSpPr>
        <p:spPr>
          <a:xfrm>
            <a:off x="8958991" y="3414003"/>
            <a:ext cx="0" cy="824656"/>
          </a:xfrm>
          <a:prstGeom prst="straightConnector1">
            <a:avLst/>
          </a:prstGeom>
          <a:ln w="185166">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E82906BC-17E7-DE7D-E56C-C4FB66445440}"/>
              </a:ext>
            </a:extLst>
          </p:cNvPr>
          <p:cNvCxnSpPr>
            <a:cxnSpLocks/>
          </p:cNvCxnSpPr>
          <p:nvPr/>
        </p:nvCxnSpPr>
        <p:spPr>
          <a:xfrm>
            <a:off x="7108622" y="4452480"/>
            <a:ext cx="1438427" cy="1201366"/>
          </a:xfrm>
          <a:prstGeom prst="straightConnector1">
            <a:avLst/>
          </a:prstGeom>
          <a:ln w="53467">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Elbow Connector 17">
            <a:extLst>
              <a:ext uri="{FF2B5EF4-FFF2-40B4-BE49-F238E27FC236}">
                <a16:creationId xmlns:a16="http://schemas.microsoft.com/office/drawing/2014/main" id="{858A5D1D-698E-1732-B017-3495DBC6F0E6}"/>
              </a:ext>
            </a:extLst>
          </p:cNvPr>
          <p:cNvCxnSpPr>
            <a:cxnSpLocks/>
          </p:cNvCxnSpPr>
          <p:nvPr/>
        </p:nvCxnSpPr>
        <p:spPr>
          <a:xfrm flipH="1" flipV="1">
            <a:off x="9370719" y="3226640"/>
            <a:ext cx="2295" cy="2432222"/>
          </a:xfrm>
          <a:prstGeom prst="bentConnector3">
            <a:avLst>
              <a:gd name="adj1" fmla="val -18977996"/>
            </a:avLst>
          </a:prstGeom>
          <a:ln w="47879">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2BD2BEE6-6F06-A263-71AB-B33D1CFFED87}"/>
              </a:ext>
            </a:extLst>
          </p:cNvPr>
          <p:cNvCxnSpPr>
            <a:stCxn id="33" idx="3"/>
            <a:endCxn id="34" idx="1"/>
          </p:cNvCxnSpPr>
          <p:nvPr/>
        </p:nvCxnSpPr>
        <p:spPr>
          <a:xfrm>
            <a:off x="5313419" y="4447252"/>
            <a:ext cx="1213594" cy="1"/>
          </a:xfrm>
          <a:prstGeom prst="straightConnector1">
            <a:avLst/>
          </a:prstGeom>
          <a:ln w="73279">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8BAAB08-A6C0-BBC4-550B-508598763C0A}"/>
              </a:ext>
            </a:extLst>
          </p:cNvPr>
          <p:cNvCxnSpPr>
            <a:cxnSpLocks/>
          </p:cNvCxnSpPr>
          <p:nvPr/>
        </p:nvCxnSpPr>
        <p:spPr>
          <a:xfrm>
            <a:off x="6931218" y="3416389"/>
            <a:ext cx="0" cy="828453"/>
          </a:xfrm>
          <a:prstGeom prst="straightConnector1">
            <a:avLst/>
          </a:prstGeom>
          <a:ln w="26416">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5D9858F5-CE5A-55B0-0DE0-F28BB315DD1B}"/>
              </a:ext>
            </a:extLst>
          </p:cNvPr>
          <p:cNvCxnSpPr>
            <a:cxnSpLocks/>
          </p:cNvCxnSpPr>
          <p:nvPr/>
        </p:nvCxnSpPr>
        <p:spPr>
          <a:xfrm flipV="1">
            <a:off x="3135374" y="4645989"/>
            <a:ext cx="1365140" cy="1163791"/>
          </a:xfrm>
          <a:prstGeom prst="straightConnector1">
            <a:avLst/>
          </a:prstGeom>
          <a:ln w="49276">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E8F46F2-665B-C91C-5CE2-E8AD82A550B4}"/>
              </a:ext>
            </a:extLst>
          </p:cNvPr>
          <p:cNvCxnSpPr>
            <a:cxnSpLocks/>
          </p:cNvCxnSpPr>
          <p:nvPr/>
        </p:nvCxnSpPr>
        <p:spPr>
          <a:xfrm flipH="1" flipV="1">
            <a:off x="4909213" y="4649663"/>
            <a:ext cx="490" cy="1210199"/>
          </a:xfrm>
          <a:prstGeom prst="straightConnector1">
            <a:avLst/>
          </a:prstGeom>
          <a:ln w="106298">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EC9B095A-F4EF-2762-7EB3-9F57DE59C0AC}"/>
              </a:ext>
            </a:extLst>
          </p:cNvPr>
          <p:cNvCxnSpPr>
            <a:stCxn id="40" idx="2"/>
            <a:endCxn id="38" idx="0"/>
          </p:cNvCxnSpPr>
          <p:nvPr/>
        </p:nvCxnSpPr>
        <p:spPr>
          <a:xfrm>
            <a:off x="2879455" y="3421527"/>
            <a:ext cx="0" cy="2042447"/>
          </a:xfrm>
          <a:prstGeom prst="straightConnector1">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9E1230B3-09C6-290B-00E1-FEB5C3591EDD}"/>
              </a:ext>
            </a:extLst>
          </p:cNvPr>
          <p:cNvSpPr/>
          <p:nvPr/>
        </p:nvSpPr>
        <p:spPr>
          <a:xfrm>
            <a:off x="8554785" y="4246183"/>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sz="1333" i="1" dirty="0">
                <a:solidFill>
                  <a:schemeClr val="tx1"/>
                </a:solidFill>
                <a:latin typeface="Arial" panose="020B0604020202020204" pitchFamily="34" charset="0"/>
                <a:cs typeface="Arial" panose="020B0604020202020204" pitchFamily="34" charset="0"/>
              </a:rPr>
              <a:t>Ν</a:t>
            </a:r>
            <a:r>
              <a:rPr lang="en-US" sz="1333" baseline="-25000" dirty="0">
                <a:solidFill>
                  <a:schemeClr val="tx1"/>
                </a:solidFill>
                <a:latin typeface="Arial" panose="020B0604020202020204" pitchFamily="34" charset="0"/>
                <a:cs typeface="Arial" panose="020B0604020202020204" pitchFamily="34" charset="0"/>
              </a:rPr>
              <a:t>area</a:t>
            </a:r>
            <a:endParaRPr lang="en-US" sz="1333" i="1" dirty="0">
              <a:solidFill>
                <a:schemeClr val="tx1"/>
              </a:solidFill>
              <a:latin typeface="Arial" panose="020B0604020202020204" pitchFamily="34" charset="0"/>
              <a:cs typeface="Arial" panose="020B0604020202020204" pitchFamily="34" charset="0"/>
            </a:endParaRPr>
          </a:p>
        </p:txBody>
      </p:sp>
      <p:sp>
        <p:nvSpPr>
          <p:cNvPr id="25" name="Rectangle 24">
            <a:extLst>
              <a:ext uri="{FF2B5EF4-FFF2-40B4-BE49-F238E27FC236}">
                <a16:creationId xmlns:a16="http://schemas.microsoft.com/office/drawing/2014/main" id="{9C4D4CF5-54BE-E48A-2E6A-CA867C4450DB}"/>
              </a:ext>
            </a:extLst>
          </p:cNvPr>
          <p:cNvSpPr/>
          <p:nvPr/>
        </p:nvSpPr>
        <p:spPr>
          <a:xfrm>
            <a:off x="4505498" y="5462564"/>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dirty="0">
                <a:solidFill>
                  <a:schemeClr val="accent1">
                    <a:lumMod val="75000"/>
                  </a:schemeClr>
                </a:solidFill>
                <a:latin typeface="Arial" panose="020B0604020202020204" pitchFamily="34" charset="0"/>
                <a:cs typeface="Arial" panose="020B0604020202020204" pitchFamily="34" charset="0"/>
              </a:rPr>
              <a:t>C</a:t>
            </a:r>
            <a:r>
              <a:rPr lang="en-US" sz="1333" baseline="-25000" dirty="0">
                <a:solidFill>
                  <a:schemeClr val="accent1">
                    <a:lumMod val="75000"/>
                  </a:schemeClr>
                </a:solidFill>
                <a:latin typeface="Arial" panose="020B0604020202020204" pitchFamily="34" charset="0"/>
                <a:cs typeface="Arial" panose="020B0604020202020204" pitchFamily="34" charset="0"/>
              </a:rPr>
              <a:t>3</a:t>
            </a:r>
            <a:r>
              <a:rPr lang="en-US" sz="1333" dirty="0">
                <a:solidFill>
                  <a:schemeClr val="tx1"/>
                </a:solidFill>
                <a:latin typeface="Arial" panose="020B0604020202020204" pitchFamily="34" charset="0"/>
                <a:cs typeface="Arial" panose="020B0604020202020204" pitchFamily="34" charset="0"/>
              </a:rPr>
              <a:t>/</a:t>
            </a:r>
            <a:r>
              <a:rPr lang="en-US" sz="1333" dirty="0">
                <a:solidFill>
                  <a:srgbClr val="C00000"/>
                </a:solidFill>
                <a:latin typeface="Arial" panose="020B0604020202020204" pitchFamily="34" charset="0"/>
                <a:cs typeface="Arial" panose="020B0604020202020204" pitchFamily="34" charset="0"/>
              </a:rPr>
              <a:t>C</a:t>
            </a:r>
            <a:r>
              <a:rPr lang="en-US" sz="1333" baseline="-25000" dirty="0">
                <a:solidFill>
                  <a:srgbClr val="C00000"/>
                </a:solidFill>
                <a:latin typeface="Arial" panose="020B0604020202020204" pitchFamily="34" charset="0"/>
                <a:cs typeface="Arial" panose="020B0604020202020204" pitchFamily="34" charset="0"/>
              </a:rPr>
              <a:t>4</a:t>
            </a:r>
            <a:endParaRPr lang="en-US" sz="1333" dirty="0">
              <a:solidFill>
                <a:srgbClr val="C00000"/>
              </a:solidFill>
              <a:latin typeface="Arial" panose="020B0604020202020204" pitchFamily="34" charset="0"/>
              <a:cs typeface="Arial" panose="020B0604020202020204" pitchFamily="34" charset="0"/>
            </a:endParaRPr>
          </a:p>
        </p:txBody>
      </p:sp>
      <p:sp>
        <p:nvSpPr>
          <p:cNvPr id="26" name="Rectangle 25">
            <a:extLst>
              <a:ext uri="{FF2B5EF4-FFF2-40B4-BE49-F238E27FC236}">
                <a16:creationId xmlns:a16="http://schemas.microsoft.com/office/drawing/2014/main" id="{DE02BCBC-110D-FEA8-53C9-247412385B8C}"/>
              </a:ext>
            </a:extLst>
          </p:cNvPr>
          <p:cNvSpPr/>
          <p:nvPr/>
        </p:nvSpPr>
        <p:spPr>
          <a:xfrm>
            <a:off x="8557080" y="5463974"/>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M</a:t>
            </a:r>
            <a:r>
              <a:rPr lang="en-US" sz="1333" baseline="-25000" dirty="0">
                <a:solidFill>
                  <a:schemeClr val="tx1"/>
                </a:solidFill>
                <a:latin typeface="Arial" panose="020B0604020202020204" pitchFamily="34" charset="0"/>
                <a:cs typeface="Arial" panose="020B0604020202020204" pitchFamily="34" charset="0"/>
              </a:rPr>
              <a:t>area</a:t>
            </a:r>
            <a:endParaRPr lang="en-US" sz="1333" i="1" dirty="0">
              <a:solidFill>
                <a:schemeClr val="tx1"/>
              </a:solidFill>
              <a:latin typeface="Arial" panose="020B0604020202020204" pitchFamily="34" charset="0"/>
              <a:cs typeface="Arial" panose="020B0604020202020204" pitchFamily="34" charset="0"/>
            </a:endParaRPr>
          </a:p>
        </p:txBody>
      </p:sp>
      <p:sp>
        <p:nvSpPr>
          <p:cNvPr id="27" name="Rectangle 26">
            <a:extLst>
              <a:ext uri="{FF2B5EF4-FFF2-40B4-BE49-F238E27FC236}">
                <a16:creationId xmlns:a16="http://schemas.microsoft.com/office/drawing/2014/main" id="{59CD9D92-5B34-7040-51AC-D581D199A303}"/>
              </a:ext>
            </a:extLst>
          </p:cNvPr>
          <p:cNvSpPr/>
          <p:nvPr/>
        </p:nvSpPr>
        <p:spPr>
          <a:xfrm>
            <a:off x="8554785" y="3031752"/>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N</a:t>
            </a:r>
            <a:r>
              <a:rPr lang="en-US" sz="1333" baseline="-25000" dirty="0">
                <a:solidFill>
                  <a:schemeClr val="tx1"/>
                </a:solidFill>
                <a:latin typeface="Arial" panose="020B0604020202020204" pitchFamily="34" charset="0"/>
                <a:cs typeface="Arial" panose="020B0604020202020204" pitchFamily="34" charset="0"/>
              </a:rPr>
              <a:t>mass</a:t>
            </a:r>
            <a:endParaRPr lang="en-US" sz="1333" i="1" dirty="0">
              <a:solidFill>
                <a:schemeClr val="tx1"/>
              </a:solidFill>
              <a:latin typeface="Arial" panose="020B0604020202020204" pitchFamily="34" charset="0"/>
              <a:cs typeface="Arial" panose="020B0604020202020204" pitchFamily="34" charset="0"/>
            </a:endParaRPr>
          </a:p>
        </p:txBody>
      </p:sp>
      <p:sp>
        <p:nvSpPr>
          <p:cNvPr id="28" name="Rectangle 27">
            <a:extLst>
              <a:ext uri="{FF2B5EF4-FFF2-40B4-BE49-F238E27FC236}">
                <a16:creationId xmlns:a16="http://schemas.microsoft.com/office/drawing/2014/main" id="{5377A0E4-E5C3-E4D8-84E4-683B487DD15E}"/>
              </a:ext>
            </a:extLst>
          </p:cNvPr>
          <p:cNvSpPr/>
          <p:nvPr/>
        </p:nvSpPr>
        <p:spPr>
          <a:xfrm>
            <a:off x="6527012" y="3034137"/>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VPD</a:t>
            </a:r>
            <a:r>
              <a:rPr lang="en-US" sz="1333" baseline="-25000" dirty="0">
                <a:solidFill>
                  <a:schemeClr val="tx1"/>
                </a:solidFill>
                <a:latin typeface="Arial" panose="020B0604020202020204" pitchFamily="34" charset="0"/>
                <a:cs typeface="Arial" panose="020B0604020202020204" pitchFamily="34" charset="0"/>
              </a:rPr>
              <a:t>4</a:t>
            </a:r>
            <a:endParaRPr lang="en-US" sz="1333" dirty="0">
              <a:solidFill>
                <a:schemeClr val="tx1"/>
              </a:solidFill>
              <a:latin typeface="Arial" panose="020B0604020202020204" pitchFamily="34" charset="0"/>
              <a:cs typeface="Arial" panose="020B0604020202020204" pitchFamily="34" charset="0"/>
            </a:endParaRPr>
          </a:p>
        </p:txBody>
      </p:sp>
      <p:cxnSp>
        <p:nvCxnSpPr>
          <p:cNvPr id="29" name="Straight Arrow Connector 28">
            <a:extLst>
              <a:ext uri="{FF2B5EF4-FFF2-40B4-BE49-F238E27FC236}">
                <a16:creationId xmlns:a16="http://schemas.microsoft.com/office/drawing/2014/main" id="{5D629E5E-5CF5-3205-A578-37C041776295}"/>
              </a:ext>
            </a:extLst>
          </p:cNvPr>
          <p:cNvCxnSpPr>
            <a:cxnSpLocks/>
          </p:cNvCxnSpPr>
          <p:nvPr/>
        </p:nvCxnSpPr>
        <p:spPr>
          <a:xfrm flipV="1">
            <a:off x="7208796" y="3234163"/>
            <a:ext cx="1338466" cy="1118667"/>
          </a:xfrm>
          <a:prstGeom prst="straightConnector1">
            <a:avLst/>
          </a:prstGeom>
          <a:ln w="26797">
            <a:solidFill>
              <a:schemeClr val="accent1">
                <a:lumMod val="7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7D99607F-569A-B218-DD4F-398A0D74602C}"/>
              </a:ext>
            </a:extLst>
          </p:cNvPr>
          <p:cNvCxnSpPr>
            <a:cxnSpLocks/>
          </p:cNvCxnSpPr>
          <p:nvPr/>
        </p:nvCxnSpPr>
        <p:spPr>
          <a:xfrm>
            <a:off x="3278645" y="3224132"/>
            <a:ext cx="1221348" cy="1019543"/>
          </a:xfrm>
          <a:prstGeom prst="straightConnector1">
            <a:avLst/>
          </a:prstGeom>
          <a:ln w="12700">
            <a:solidFill>
              <a:schemeClr val="bg1">
                <a:lumMod val="6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852413D7-40DD-339D-3539-C663503301D4}"/>
              </a:ext>
            </a:extLst>
          </p:cNvPr>
          <p:cNvCxnSpPr>
            <a:cxnSpLocks/>
          </p:cNvCxnSpPr>
          <p:nvPr/>
        </p:nvCxnSpPr>
        <p:spPr>
          <a:xfrm>
            <a:off x="4905336" y="3424417"/>
            <a:ext cx="3877" cy="820424"/>
          </a:xfrm>
          <a:prstGeom prst="straightConnector1">
            <a:avLst/>
          </a:prstGeom>
          <a:ln w="12700">
            <a:solidFill>
              <a:schemeClr val="bg1">
                <a:lumMod val="65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CBC7EAD7-F6DB-305D-E973-FD23D4D5A707}"/>
              </a:ext>
            </a:extLst>
          </p:cNvPr>
          <p:cNvSpPr/>
          <p:nvPr/>
        </p:nvSpPr>
        <p:spPr>
          <a:xfrm>
            <a:off x="4505008" y="4252364"/>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sz="1333" i="1" dirty="0">
                <a:solidFill>
                  <a:schemeClr val="tx1"/>
                </a:solidFill>
                <a:latin typeface="Arial" panose="020B0604020202020204" pitchFamily="34" charset="0"/>
                <a:cs typeface="Arial" panose="020B0604020202020204" pitchFamily="34" charset="0"/>
              </a:rPr>
              <a:t>β</a:t>
            </a:r>
            <a:endParaRPr lang="en-US" sz="1333" i="1" dirty="0">
              <a:solidFill>
                <a:schemeClr val="tx1"/>
              </a:solidFill>
              <a:latin typeface="Arial" panose="020B0604020202020204" pitchFamily="34" charset="0"/>
              <a:cs typeface="Arial" panose="020B0604020202020204" pitchFamily="34" charset="0"/>
            </a:endParaRPr>
          </a:p>
        </p:txBody>
      </p:sp>
      <p:sp>
        <p:nvSpPr>
          <p:cNvPr id="34" name="Rectangle 33">
            <a:extLst>
              <a:ext uri="{FF2B5EF4-FFF2-40B4-BE49-F238E27FC236}">
                <a16:creationId xmlns:a16="http://schemas.microsoft.com/office/drawing/2014/main" id="{6862D273-0CBE-6BCB-A69B-7F0418F887D3}"/>
              </a:ext>
            </a:extLst>
          </p:cNvPr>
          <p:cNvSpPr/>
          <p:nvPr/>
        </p:nvSpPr>
        <p:spPr>
          <a:xfrm>
            <a:off x="6527012" y="4252365"/>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C</a:t>
            </a:r>
            <a:r>
              <a:rPr lang="en-US" sz="1333" baseline="-25000" dirty="0">
                <a:solidFill>
                  <a:schemeClr val="tx1"/>
                </a:solidFill>
                <a:latin typeface="Arial" panose="020B0604020202020204" pitchFamily="34" charset="0"/>
                <a:cs typeface="Arial" panose="020B0604020202020204" pitchFamily="34" charset="0"/>
              </a:rPr>
              <a:t>i</a:t>
            </a:r>
            <a:r>
              <a:rPr lang="en-US" sz="1333" i="1" dirty="0">
                <a:solidFill>
                  <a:schemeClr val="tx1"/>
                </a:solidFill>
                <a:latin typeface="Arial" panose="020B0604020202020204" pitchFamily="34" charset="0"/>
                <a:cs typeface="Arial" panose="020B0604020202020204" pitchFamily="34" charset="0"/>
              </a:rPr>
              <a:t>:C</a:t>
            </a:r>
            <a:r>
              <a:rPr lang="en-US" sz="1333" baseline="-25000" dirty="0">
                <a:solidFill>
                  <a:schemeClr val="tx1"/>
                </a:solidFill>
                <a:latin typeface="Arial" panose="020B0604020202020204" pitchFamily="34" charset="0"/>
                <a:cs typeface="Arial" panose="020B0604020202020204" pitchFamily="34" charset="0"/>
              </a:rPr>
              <a:t>a</a:t>
            </a:r>
          </a:p>
        </p:txBody>
      </p:sp>
      <p:cxnSp>
        <p:nvCxnSpPr>
          <p:cNvPr id="35" name="Elbow Connector 34">
            <a:extLst>
              <a:ext uri="{FF2B5EF4-FFF2-40B4-BE49-F238E27FC236}">
                <a16:creationId xmlns:a16="http://schemas.microsoft.com/office/drawing/2014/main" id="{AEB116BA-7CB3-3BEE-04E9-463EE6F6B4A2}"/>
              </a:ext>
            </a:extLst>
          </p:cNvPr>
          <p:cNvCxnSpPr>
            <a:cxnSpLocks/>
          </p:cNvCxnSpPr>
          <p:nvPr/>
        </p:nvCxnSpPr>
        <p:spPr>
          <a:xfrm rot="16200000" flipH="1">
            <a:off x="5920370" y="2815342"/>
            <a:ext cx="5643" cy="6081831"/>
          </a:xfrm>
          <a:prstGeom prst="bentConnector3">
            <a:avLst>
              <a:gd name="adj1" fmla="val 7743488"/>
            </a:avLst>
          </a:prstGeom>
          <a:ln w="47244">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Elbow Connector 35">
            <a:extLst>
              <a:ext uri="{FF2B5EF4-FFF2-40B4-BE49-F238E27FC236}">
                <a16:creationId xmlns:a16="http://schemas.microsoft.com/office/drawing/2014/main" id="{8126DF44-8AFE-C7AB-AD5B-8F17986AF541}"/>
              </a:ext>
            </a:extLst>
          </p:cNvPr>
          <p:cNvCxnSpPr>
            <a:cxnSpLocks/>
          </p:cNvCxnSpPr>
          <p:nvPr/>
        </p:nvCxnSpPr>
        <p:spPr>
          <a:xfrm rot="10800000" flipH="1">
            <a:off x="2773076" y="3024228"/>
            <a:ext cx="6483741" cy="2627110"/>
          </a:xfrm>
          <a:prstGeom prst="bentConnector4">
            <a:avLst>
              <a:gd name="adj1" fmla="val -9886"/>
              <a:gd name="adj2" fmla="val 123721"/>
            </a:avLst>
          </a:prstGeom>
          <a:ln w="58547">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Elbow Connector 36">
            <a:extLst>
              <a:ext uri="{FF2B5EF4-FFF2-40B4-BE49-F238E27FC236}">
                <a16:creationId xmlns:a16="http://schemas.microsoft.com/office/drawing/2014/main" id="{C31BA041-1E08-7139-4A9B-C3634AD4DA05}"/>
              </a:ext>
            </a:extLst>
          </p:cNvPr>
          <p:cNvCxnSpPr>
            <a:cxnSpLocks/>
          </p:cNvCxnSpPr>
          <p:nvPr/>
        </p:nvCxnSpPr>
        <p:spPr>
          <a:xfrm rot="5400000" flipH="1" flipV="1">
            <a:off x="6926957" y="1005116"/>
            <a:ext cx="10413" cy="4053654"/>
          </a:xfrm>
          <a:prstGeom prst="bentConnector3">
            <a:avLst>
              <a:gd name="adj1" fmla="val 3608240"/>
            </a:avLst>
          </a:prstGeom>
          <a:ln w="7747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40A35C05-959C-07BF-692E-C7DDB55BBD81}"/>
              </a:ext>
            </a:extLst>
          </p:cNvPr>
          <p:cNvSpPr/>
          <p:nvPr/>
        </p:nvSpPr>
        <p:spPr>
          <a:xfrm>
            <a:off x="2475249" y="5463974"/>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Soil N</a:t>
            </a:r>
            <a:endParaRPr lang="en-US" sz="1333" dirty="0">
              <a:solidFill>
                <a:schemeClr val="tx1"/>
              </a:solidFill>
              <a:latin typeface="Arial" panose="020B0604020202020204" pitchFamily="34" charset="0"/>
              <a:cs typeface="Arial" panose="020B0604020202020204" pitchFamily="34" charset="0"/>
            </a:endParaRPr>
          </a:p>
        </p:txBody>
      </p:sp>
      <p:sp>
        <p:nvSpPr>
          <p:cNvPr id="39" name="Rectangle 38">
            <a:extLst>
              <a:ext uri="{FF2B5EF4-FFF2-40B4-BE49-F238E27FC236}">
                <a16:creationId xmlns:a16="http://schemas.microsoft.com/office/drawing/2014/main" id="{808EB2FD-9A15-9773-8A4E-A16BDFE6D5DE}"/>
              </a:ext>
            </a:extLst>
          </p:cNvPr>
          <p:cNvSpPr/>
          <p:nvPr/>
        </p:nvSpPr>
        <p:spPr>
          <a:xfrm>
            <a:off x="4501131" y="3042165"/>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N</a:t>
            </a:r>
            <a:r>
              <a:rPr lang="en-US" sz="1333" baseline="-25000" dirty="0">
                <a:solidFill>
                  <a:schemeClr val="tx1"/>
                </a:solidFill>
                <a:latin typeface="Arial" panose="020B0604020202020204" pitchFamily="34" charset="0"/>
                <a:cs typeface="Arial" panose="020B0604020202020204" pitchFamily="34" charset="0"/>
              </a:rPr>
              <a:t>fixer</a:t>
            </a:r>
            <a:endParaRPr lang="en-US" sz="1333" i="1" dirty="0">
              <a:solidFill>
                <a:schemeClr val="tx1"/>
              </a:solidFill>
              <a:latin typeface="Arial" panose="020B0604020202020204" pitchFamily="34" charset="0"/>
              <a:cs typeface="Arial" panose="020B0604020202020204" pitchFamily="34" charset="0"/>
            </a:endParaRPr>
          </a:p>
        </p:txBody>
      </p:sp>
      <p:sp>
        <p:nvSpPr>
          <p:cNvPr id="40" name="Rectangle 39">
            <a:extLst>
              <a:ext uri="{FF2B5EF4-FFF2-40B4-BE49-F238E27FC236}">
                <a16:creationId xmlns:a16="http://schemas.microsoft.com/office/drawing/2014/main" id="{50831038-66EA-B836-A53F-E2400369772D}"/>
              </a:ext>
            </a:extLst>
          </p:cNvPr>
          <p:cNvSpPr/>
          <p:nvPr/>
        </p:nvSpPr>
        <p:spPr>
          <a:xfrm>
            <a:off x="2475249" y="3031752"/>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SM</a:t>
            </a:r>
            <a:r>
              <a:rPr lang="en-US" sz="1333" baseline="-25000" dirty="0">
                <a:solidFill>
                  <a:schemeClr val="tx1"/>
                </a:solidFill>
                <a:latin typeface="Arial" panose="020B0604020202020204" pitchFamily="34" charset="0"/>
                <a:cs typeface="Arial" panose="020B0604020202020204" pitchFamily="34" charset="0"/>
              </a:rPr>
              <a:t>90</a:t>
            </a:r>
            <a:endParaRPr lang="en-US" sz="1333" dirty="0">
              <a:solidFill>
                <a:schemeClr val="tx1"/>
              </a:solidFill>
              <a:latin typeface="Arial" panose="020B0604020202020204" pitchFamily="34" charset="0"/>
              <a:cs typeface="Arial" panose="020B0604020202020204" pitchFamily="34" charset="0"/>
            </a:endParaRPr>
          </a:p>
        </p:txBody>
      </p:sp>
      <p:sp>
        <p:nvSpPr>
          <p:cNvPr id="5" name="Title 4">
            <a:extLst>
              <a:ext uri="{FF2B5EF4-FFF2-40B4-BE49-F238E27FC236}">
                <a16:creationId xmlns:a16="http://schemas.microsoft.com/office/drawing/2014/main" id="{FF797F0A-CDBB-28F1-3940-D3F2A18345CB}"/>
              </a:ext>
            </a:extLst>
          </p:cNvPr>
          <p:cNvSpPr>
            <a:spLocks noGrp="1"/>
          </p:cNvSpPr>
          <p:nvPr>
            <p:ph type="title"/>
          </p:nvPr>
        </p:nvSpPr>
        <p:spPr/>
        <p:txBody>
          <a:bodyPr>
            <a:normAutofit/>
          </a:bodyPr>
          <a:lstStyle/>
          <a:p>
            <a:r>
              <a:rPr lang="en-US" sz="3600" i="1" dirty="0"/>
              <a:t>M</a:t>
            </a:r>
            <a:r>
              <a:rPr lang="en-US" sz="3600" baseline="-25000" dirty="0"/>
              <a:t>area</a:t>
            </a:r>
            <a:r>
              <a:rPr lang="en-US" sz="3600" dirty="0"/>
              <a:t> is </a:t>
            </a:r>
            <a:r>
              <a:rPr lang="en-US" sz="3600" b="1" dirty="0">
                <a:solidFill>
                  <a:srgbClr val="C00000"/>
                </a:solidFill>
              </a:rPr>
              <a:t>negatively</a:t>
            </a:r>
            <a:r>
              <a:rPr lang="en-US" sz="3600" dirty="0"/>
              <a:t> associated with </a:t>
            </a:r>
            <a:r>
              <a:rPr lang="en-US" sz="3600" i="1" dirty="0"/>
              <a:t>N</a:t>
            </a:r>
            <a:r>
              <a:rPr lang="en-US" sz="3600" baseline="-25000" dirty="0"/>
              <a:t>mass</a:t>
            </a:r>
            <a:endParaRPr lang="en-US" sz="3600" i="1" dirty="0"/>
          </a:p>
        </p:txBody>
      </p:sp>
      <p:sp>
        <p:nvSpPr>
          <p:cNvPr id="2" name="TextBox 1">
            <a:extLst>
              <a:ext uri="{FF2B5EF4-FFF2-40B4-BE49-F238E27FC236}">
                <a16:creationId xmlns:a16="http://schemas.microsoft.com/office/drawing/2014/main" id="{1673331B-340D-8257-D064-789902B32ACB}"/>
              </a:ext>
            </a:extLst>
          </p:cNvPr>
          <p:cNvSpPr txBox="1"/>
          <p:nvPr/>
        </p:nvSpPr>
        <p:spPr>
          <a:xfrm>
            <a:off x="6600" y="6283521"/>
            <a:ext cx="992579" cy="369332"/>
          </a:xfrm>
          <a:prstGeom prst="rect">
            <a:avLst/>
          </a:prstGeom>
          <a:noFill/>
        </p:spPr>
        <p:txBody>
          <a:bodyPr wrap="none" rtlCol="0">
            <a:spAutoFit/>
          </a:bodyPr>
          <a:lstStyle/>
          <a:p>
            <a:r>
              <a:rPr lang="en-US" dirty="0">
                <a:solidFill>
                  <a:schemeClr val="accent1">
                    <a:lumMod val="75000"/>
                  </a:schemeClr>
                </a:solidFill>
                <a:latin typeface="Arial" panose="020B0604020202020204" pitchFamily="34" charset="0"/>
                <a:cs typeface="Arial" panose="020B0604020202020204" pitchFamily="34" charset="0"/>
              </a:rPr>
              <a:t>Positive</a:t>
            </a:r>
          </a:p>
        </p:txBody>
      </p:sp>
      <p:sp>
        <p:nvSpPr>
          <p:cNvPr id="3" name="TextBox 2">
            <a:extLst>
              <a:ext uri="{FF2B5EF4-FFF2-40B4-BE49-F238E27FC236}">
                <a16:creationId xmlns:a16="http://schemas.microsoft.com/office/drawing/2014/main" id="{61898940-4ABC-A282-5B6B-7105E7051F40}"/>
              </a:ext>
            </a:extLst>
          </p:cNvPr>
          <p:cNvSpPr txBox="1"/>
          <p:nvPr/>
        </p:nvSpPr>
        <p:spPr>
          <a:xfrm>
            <a:off x="-8709" y="6536809"/>
            <a:ext cx="1095172" cy="369332"/>
          </a:xfrm>
          <a:prstGeom prst="rect">
            <a:avLst/>
          </a:prstGeom>
          <a:noFill/>
        </p:spPr>
        <p:txBody>
          <a:bodyPr wrap="none" rtlCol="0">
            <a:spAutoFit/>
          </a:bodyPr>
          <a:lstStyle/>
          <a:p>
            <a:r>
              <a:rPr lang="en-US" dirty="0">
                <a:solidFill>
                  <a:srgbClr val="C00000"/>
                </a:solidFill>
                <a:latin typeface="Arial" panose="020B0604020202020204" pitchFamily="34" charset="0"/>
                <a:cs typeface="Arial" panose="020B0604020202020204" pitchFamily="34" charset="0"/>
              </a:rPr>
              <a:t>Negative</a:t>
            </a:r>
          </a:p>
        </p:txBody>
      </p:sp>
    </p:spTree>
    <p:extLst>
      <p:ext uri="{BB962C8B-B14F-4D97-AF65-F5344CB8AC3E}">
        <p14:creationId xmlns:p14="http://schemas.microsoft.com/office/powerpoint/2010/main" val="116655881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4B8A294-625A-79DD-72F3-E69F26391535}"/>
              </a:ext>
            </a:extLst>
          </p:cNvPr>
          <p:cNvSpPr>
            <a:spLocks noGrp="1"/>
          </p:cNvSpPr>
          <p:nvPr>
            <p:ph type="sldNum" sz="quarter" idx="12"/>
          </p:nvPr>
        </p:nvSpPr>
        <p:spPr/>
        <p:txBody>
          <a:bodyPr/>
          <a:lstStyle/>
          <a:p>
            <a:fld id="{CE250C90-A217-6949-8BD2-2F5146168076}" type="slidenum">
              <a:rPr lang="en-US" smtClean="0"/>
              <a:pPr/>
              <a:t>32</a:t>
            </a:fld>
            <a:endParaRPr lang="en-US" sz="2000"/>
          </a:p>
        </p:txBody>
      </p:sp>
      <p:cxnSp>
        <p:nvCxnSpPr>
          <p:cNvPr id="9" name="Straight Arrow Connector 8">
            <a:extLst>
              <a:ext uri="{FF2B5EF4-FFF2-40B4-BE49-F238E27FC236}">
                <a16:creationId xmlns:a16="http://schemas.microsoft.com/office/drawing/2014/main" id="{AC310B8B-1607-8FA4-1870-6AB79C342DD4}"/>
              </a:ext>
            </a:extLst>
          </p:cNvPr>
          <p:cNvCxnSpPr>
            <a:cxnSpLocks/>
          </p:cNvCxnSpPr>
          <p:nvPr/>
        </p:nvCxnSpPr>
        <p:spPr>
          <a:xfrm flipH="1" flipV="1">
            <a:off x="8958991" y="4643482"/>
            <a:ext cx="2295" cy="828016"/>
          </a:xfrm>
          <a:prstGeom prst="straightConnector1">
            <a:avLst/>
          </a:prstGeom>
          <a:ln w="169926">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2B569B27-1F0E-AAD9-67D3-A7D0ABCEFCC8}"/>
              </a:ext>
            </a:extLst>
          </p:cNvPr>
          <p:cNvSpPr/>
          <p:nvPr/>
        </p:nvSpPr>
        <p:spPr>
          <a:xfrm>
            <a:off x="4811774" y="3813422"/>
            <a:ext cx="70504" cy="1001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73"/>
          </a:p>
        </p:txBody>
      </p:sp>
      <p:cxnSp>
        <p:nvCxnSpPr>
          <p:cNvPr id="16" name="Straight Arrow Connector 15">
            <a:extLst>
              <a:ext uri="{FF2B5EF4-FFF2-40B4-BE49-F238E27FC236}">
                <a16:creationId xmlns:a16="http://schemas.microsoft.com/office/drawing/2014/main" id="{0FE1E557-050A-D579-B3D5-D26106AEAF4C}"/>
              </a:ext>
            </a:extLst>
          </p:cNvPr>
          <p:cNvCxnSpPr>
            <a:cxnSpLocks/>
          </p:cNvCxnSpPr>
          <p:nvPr/>
        </p:nvCxnSpPr>
        <p:spPr>
          <a:xfrm>
            <a:off x="8958991" y="3414003"/>
            <a:ext cx="0" cy="824656"/>
          </a:xfrm>
          <a:prstGeom prst="straightConnector1">
            <a:avLst/>
          </a:prstGeom>
          <a:ln w="185166">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E82906BC-17E7-DE7D-E56C-C4FB66445440}"/>
              </a:ext>
            </a:extLst>
          </p:cNvPr>
          <p:cNvCxnSpPr>
            <a:cxnSpLocks/>
          </p:cNvCxnSpPr>
          <p:nvPr/>
        </p:nvCxnSpPr>
        <p:spPr>
          <a:xfrm>
            <a:off x="7108622" y="4452480"/>
            <a:ext cx="1438427" cy="1201366"/>
          </a:xfrm>
          <a:prstGeom prst="straightConnector1">
            <a:avLst/>
          </a:prstGeom>
          <a:ln w="53467">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Elbow Connector 17">
            <a:extLst>
              <a:ext uri="{FF2B5EF4-FFF2-40B4-BE49-F238E27FC236}">
                <a16:creationId xmlns:a16="http://schemas.microsoft.com/office/drawing/2014/main" id="{858A5D1D-698E-1732-B017-3495DBC6F0E6}"/>
              </a:ext>
            </a:extLst>
          </p:cNvPr>
          <p:cNvCxnSpPr>
            <a:cxnSpLocks/>
          </p:cNvCxnSpPr>
          <p:nvPr/>
        </p:nvCxnSpPr>
        <p:spPr>
          <a:xfrm flipH="1" flipV="1">
            <a:off x="9370719" y="3226640"/>
            <a:ext cx="2295" cy="2432222"/>
          </a:xfrm>
          <a:prstGeom prst="bentConnector3">
            <a:avLst>
              <a:gd name="adj1" fmla="val -18977996"/>
            </a:avLst>
          </a:prstGeom>
          <a:ln w="47879">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2BD2BEE6-6F06-A263-71AB-B33D1CFFED87}"/>
              </a:ext>
            </a:extLst>
          </p:cNvPr>
          <p:cNvCxnSpPr>
            <a:stCxn id="33" idx="3"/>
            <a:endCxn id="34" idx="1"/>
          </p:cNvCxnSpPr>
          <p:nvPr/>
        </p:nvCxnSpPr>
        <p:spPr>
          <a:xfrm>
            <a:off x="5313419" y="4447252"/>
            <a:ext cx="1213594" cy="1"/>
          </a:xfrm>
          <a:prstGeom prst="straightConnector1">
            <a:avLst/>
          </a:prstGeom>
          <a:ln w="73279">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8BAAB08-A6C0-BBC4-550B-508598763C0A}"/>
              </a:ext>
            </a:extLst>
          </p:cNvPr>
          <p:cNvCxnSpPr>
            <a:cxnSpLocks/>
          </p:cNvCxnSpPr>
          <p:nvPr/>
        </p:nvCxnSpPr>
        <p:spPr>
          <a:xfrm>
            <a:off x="6931218" y="3416389"/>
            <a:ext cx="0" cy="828453"/>
          </a:xfrm>
          <a:prstGeom prst="straightConnector1">
            <a:avLst/>
          </a:prstGeom>
          <a:ln w="26416">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5D9858F5-CE5A-55B0-0DE0-F28BB315DD1B}"/>
              </a:ext>
            </a:extLst>
          </p:cNvPr>
          <p:cNvCxnSpPr>
            <a:cxnSpLocks/>
          </p:cNvCxnSpPr>
          <p:nvPr/>
        </p:nvCxnSpPr>
        <p:spPr>
          <a:xfrm flipV="1">
            <a:off x="3135374" y="4645989"/>
            <a:ext cx="1365140" cy="1163791"/>
          </a:xfrm>
          <a:prstGeom prst="straightConnector1">
            <a:avLst/>
          </a:prstGeom>
          <a:ln w="49276">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E8F46F2-665B-C91C-5CE2-E8AD82A550B4}"/>
              </a:ext>
            </a:extLst>
          </p:cNvPr>
          <p:cNvCxnSpPr>
            <a:cxnSpLocks/>
          </p:cNvCxnSpPr>
          <p:nvPr/>
        </p:nvCxnSpPr>
        <p:spPr>
          <a:xfrm flipH="1" flipV="1">
            <a:off x="4909213" y="4649663"/>
            <a:ext cx="490" cy="1210199"/>
          </a:xfrm>
          <a:prstGeom prst="straightConnector1">
            <a:avLst/>
          </a:prstGeom>
          <a:ln w="106298">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EC9B095A-F4EF-2762-7EB3-9F57DE59C0AC}"/>
              </a:ext>
            </a:extLst>
          </p:cNvPr>
          <p:cNvCxnSpPr>
            <a:stCxn id="40" idx="2"/>
            <a:endCxn id="38" idx="0"/>
          </p:cNvCxnSpPr>
          <p:nvPr/>
        </p:nvCxnSpPr>
        <p:spPr>
          <a:xfrm>
            <a:off x="2879455" y="3421527"/>
            <a:ext cx="0" cy="2042447"/>
          </a:xfrm>
          <a:prstGeom prst="straightConnector1">
            <a:avLst/>
          </a:prstGeom>
          <a:ln w="35179">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9E1230B3-09C6-290B-00E1-FEB5C3591EDD}"/>
              </a:ext>
            </a:extLst>
          </p:cNvPr>
          <p:cNvSpPr/>
          <p:nvPr/>
        </p:nvSpPr>
        <p:spPr>
          <a:xfrm>
            <a:off x="8554785" y="4246183"/>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sz="1333" i="1" dirty="0">
                <a:solidFill>
                  <a:schemeClr val="tx1"/>
                </a:solidFill>
                <a:latin typeface="Arial" panose="020B0604020202020204" pitchFamily="34" charset="0"/>
                <a:cs typeface="Arial" panose="020B0604020202020204" pitchFamily="34" charset="0"/>
              </a:rPr>
              <a:t>Ν</a:t>
            </a:r>
            <a:r>
              <a:rPr lang="en-US" sz="1333" baseline="-25000" dirty="0">
                <a:solidFill>
                  <a:schemeClr val="tx1"/>
                </a:solidFill>
                <a:latin typeface="Arial" panose="020B0604020202020204" pitchFamily="34" charset="0"/>
                <a:cs typeface="Arial" panose="020B0604020202020204" pitchFamily="34" charset="0"/>
              </a:rPr>
              <a:t>area</a:t>
            </a:r>
            <a:endParaRPr lang="en-US" sz="1333" i="1" dirty="0">
              <a:solidFill>
                <a:schemeClr val="tx1"/>
              </a:solidFill>
              <a:latin typeface="Arial" panose="020B0604020202020204" pitchFamily="34" charset="0"/>
              <a:cs typeface="Arial" panose="020B0604020202020204" pitchFamily="34" charset="0"/>
            </a:endParaRPr>
          </a:p>
        </p:txBody>
      </p:sp>
      <p:sp>
        <p:nvSpPr>
          <p:cNvPr id="25" name="Rectangle 24">
            <a:extLst>
              <a:ext uri="{FF2B5EF4-FFF2-40B4-BE49-F238E27FC236}">
                <a16:creationId xmlns:a16="http://schemas.microsoft.com/office/drawing/2014/main" id="{9C4D4CF5-54BE-E48A-2E6A-CA867C4450DB}"/>
              </a:ext>
            </a:extLst>
          </p:cNvPr>
          <p:cNvSpPr/>
          <p:nvPr/>
        </p:nvSpPr>
        <p:spPr>
          <a:xfrm>
            <a:off x="4505498" y="5462564"/>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dirty="0">
                <a:solidFill>
                  <a:schemeClr val="accent1">
                    <a:lumMod val="75000"/>
                  </a:schemeClr>
                </a:solidFill>
                <a:latin typeface="Arial" panose="020B0604020202020204" pitchFamily="34" charset="0"/>
                <a:cs typeface="Arial" panose="020B0604020202020204" pitchFamily="34" charset="0"/>
              </a:rPr>
              <a:t>C</a:t>
            </a:r>
            <a:r>
              <a:rPr lang="en-US" sz="1333" baseline="-25000" dirty="0">
                <a:solidFill>
                  <a:schemeClr val="accent1">
                    <a:lumMod val="75000"/>
                  </a:schemeClr>
                </a:solidFill>
                <a:latin typeface="Arial" panose="020B0604020202020204" pitchFamily="34" charset="0"/>
                <a:cs typeface="Arial" panose="020B0604020202020204" pitchFamily="34" charset="0"/>
              </a:rPr>
              <a:t>3</a:t>
            </a:r>
            <a:r>
              <a:rPr lang="en-US" sz="1333" dirty="0">
                <a:solidFill>
                  <a:schemeClr val="tx1"/>
                </a:solidFill>
                <a:latin typeface="Arial" panose="020B0604020202020204" pitchFamily="34" charset="0"/>
                <a:cs typeface="Arial" panose="020B0604020202020204" pitchFamily="34" charset="0"/>
              </a:rPr>
              <a:t>/</a:t>
            </a:r>
            <a:r>
              <a:rPr lang="en-US" sz="1333" dirty="0">
                <a:solidFill>
                  <a:srgbClr val="C00000"/>
                </a:solidFill>
                <a:latin typeface="Arial" panose="020B0604020202020204" pitchFamily="34" charset="0"/>
                <a:cs typeface="Arial" panose="020B0604020202020204" pitchFamily="34" charset="0"/>
              </a:rPr>
              <a:t>C</a:t>
            </a:r>
            <a:r>
              <a:rPr lang="en-US" sz="1333" baseline="-25000" dirty="0">
                <a:solidFill>
                  <a:srgbClr val="C00000"/>
                </a:solidFill>
                <a:latin typeface="Arial" panose="020B0604020202020204" pitchFamily="34" charset="0"/>
                <a:cs typeface="Arial" panose="020B0604020202020204" pitchFamily="34" charset="0"/>
              </a:rPr>
              <a:t>4</a:t>
            </a:r>
            <a:endParaRPr lang="en-US" sz="1333" dirty="0">
              <a:solidFill>
                <a:srgbClr val="C00000"/>
              </a:solidFill>
              <a:latin typeface="Arial" panose="020B0604020202020204" pitchFamily="34" charset="0"/>
              <a:cs typeface="Arial" panose="020B0604020202020204" pitchFamily="34" charset="0"/>
            </a:endParaRPr>
          </a:p>
        </p:txBody>
      </p:sp>
      <p:sp>
        <p:nvSpPr>
          <p:cNvPr id="26" name="Rectangle 25">
            <a:extLst>
              <a:ext uri="{FF2B5EF4-FFF2-40B4-BE49-F238E27FC236}">
                <a16:creationId xmlns:a16="http://schemas.microsoft.com/office/drawing/2014/main" id="{DE02BCBC-110D-FEA8-53C9-247412385B8C}"/>
              </a:ext>
            </a:extLst>
          </p:cNvPr>
          <p:cNvSpPr/>
          <p:nvPr/>
        </p:nvSpPr>
        <p:spPr>
          <a:xfrm>
            <a:off x="8557080" y="5463974"/>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M</a:t>
            </a:r>
            <a:r>
              <a:rPr lang="en-US" sz="1333" baseline="-25000" dirty="0">
                <a:solidFill>
                  <a:schemeClr val="tx1"/>
                </a:solidFill>
                <a:latin typeface="Arial" panose="020B0604020202020204" pitchFamily="34" charset="0"/>
                <a:cs typeface="Arial" panose="020B0604020202020204" pitchFamily="34" charset="0"/>
              </a:rPr>
              <a:t>area</a:t>
            </a:r>
            <a:endParaRPr lang="en-US" sz="1333" i="1" dirty="0">
              <a:solidFill>
                <a:schemeClr val="tx1"/>
              </a:solidFill>
              <a:latin typeface="Arial" panose="020B0604020202020204" pitchFamily="34" charset="0"/>
              <a:cs typeface="Arial" panose="020B0604020202020204" pitchFamily="34" charset="0"/>
            </a:endParaRPr>
          </a:p>
        </p:txBody>
      </p:sp>
      <p:sp>
        <p:nvSpPr>
          <p:cNvPr id="27" name="Rectangle 26">
            <a:extLst>
              <a:ext uri="{FF2B5EF4-FFF2-40B4-BE49-F238E27FC236}">
                <a16:creationId xmlns:a16="http://schemas.microsoft.com/office/drawing/2014/main" id="{59CD9D92-5B34-7040-51AC-D581D199A303}"/>
              </a:ext>
            </a:extLst>
          </p:cNvPr>
          <p:cNvSpPr/>
          <p:nvPr/>
        </p:nvSpPr>
        <p:spPr>
          <a:xfrm>
            <a:off x="8554785" y="3031752"/>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N</a:t>
            </a:r>
            <a:r>
              <a:rPr lang="en-US" sz="1333" baseline="-25000" dirty="0">
                <a:solidFill>
                  <a:schemeClr val="tx1"/>
                </a:solidFill>
                <a:latin typeface="Arial" panose="020B0604020202020204" pitchFamily="34" charset="0"/>
                <a:cs typeface="Arial" panose="020B0604020202020204" pitchFamily="34" charset="0"/>
              </a:rPr>
              <a:t>mass</a:t>
            </a:r>
            <a:endParaRPr lang="en-US" sz="1333" i="1" dirty="0">
              <a:solidFill>
                <a:schemeClr val="tx1"/>
              </a:solidFill>
              <a:latin typeface="Arial" panose="020B0604020202020204" pitchFamily="34" charset="0"/>
              <a:cs typeface="Arial" panose="020B0604020202020204" pitchFamily="34" charset="0"/>
            </a:endParaRPr>
          </a:p>
        </p:txBody>
      </p:sp>
      <p:sp>
        <p:nvSpPr>
          <p:cNvPr id="28" name="Rectangle 27">
            <a:extLst>
              <a:ext uri="{FF2B5EF4-FFF2-40B4-BE49-F238E27FC236}">
                <a16:creationId xmlns:a16="http://schemas.microsoft.com/office/drawing/2014/main" id="{5377A0E4-E5C3-E4D8-84E4-683B487DD15E}"/>
              </a:ext>
            </a:extLst>
          </p:cNvPr>
          <p:cNvSpPr/>
          <p:nvPr/>
        </p:nvSpPr>
        <p:spPr>
          <a:xfrm>
            <a:off x="6527012" y="3034137"/>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VPD</a:t>
            </a:r>
            <a:r>
              <a:rPr lang="en-US" sz="1333" baseline="-25000" dirty="0">
                <a:solidFill>
                  <a:schemeClr val="tx1"/>
                </a:solidFill>
                <a:latin typeface="Arial" panose="020B0604020202020204" pitchFamily="34" charset="0"/>
                <a:cs typeface="Arial" panose="020B0604020202020204" pitchFamily="34" charset="0"/>
              </a:rPr>
              <a:t>4</a:t>
            </a:r>
            <a:endParaRPr lang="en-US" sz="1333" dirty="0">
              <a:solidFill>
                <a:schemeClr val="tx1"/>
              </a:solidFill>
              <a:latin typeface="Arial" panose="020B0604020202020204" pitchFamily="34" charset="0"/>
              <a:cs typeface="Arial" panose="020B0604020202020204" pitchFamily="34" charset="0"/>
            </a:endParaRPr>
          </a:p>
        </p:txBody>
      </p:sp>
      <p:cxnSp>
        <p:nvCxnSpPr>
          <p:cNvPr id="29" name="Straight Arrow Connector 28">
            <a:extLst>
              <a:ext uri="{FF2B5EF4-FFF2-40B4-BE49-F238E27FC236}">
                <a16:creationId xmlns:a16="http://schemas.microsoft.com/office/drawing/2014/main" id="{5D629E5E-5CF5-3205-A578-37C041776295}"/>
              </a:ext>
            </a:extLst>
          </p:cNvPr>
          <p:cNvCxnSpPr>
            <a:cxnSpLocks/>
          </p:cNvCxnSpPr>
          <p:nvPr/>
        </p:nvCxnSpPr>
        <p:spPr>
          <a:xfrm flipV="1">
            <a:off x="7208796" y="3234163"/>
            <a:ext cx="1338466" cy="1118667"/>
          </a:xfrm>
          <a:prstGeom prst="straightConnector1">
            <a:avLst/>
          </a:prstGeom>
          <a:ln w="26797">
            <a:solidFill>
              <a:schemeClr val="accent1">
                <a:lumMod val="7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7D99607F-569A-B218-DD4F-398A0D74602C}"/>
              </a:ext>
            </a:extLst>
          </p:cNvPr>
          <p:cNvCxnSpPr>
            <a:cxnSpLocks/>
          </p:cNvCxnSpPr>
          <p:nvPr/>
        </p:nvCxnSpPr>
        <p:spPr>
          <a:xfrm>
            <a:off x="3278645" y="3224132"/>
            <a:ext cx="1221348" cy="1019543"/>
          </a:xfrm>
          <a:prstGeom prst="straightConnector1">
            <a:avLst/>
          </a:prstGeom>
          <a:ln w="12700">
            <a:solidFill>
              <a:schemeClr val="bg1">
                <a:lumMod val="6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852413D7-40DD-339D-3539-C663503301D4}"/>
              </a:ext>
            </a:extLst>
          </p:cNvPr>
          <p:cNvCxnSpPr>
            <a:cxnSpLocks/>
          </p:cNvCxnSpPr>
          <p:nvPr/>
        </p:nvCxnSpPr>
        <p:spPr>
          <a:xfrm>
            <a:off x="4905336" y="3424417"/>
            <a:ext cx="3877" cy="820424"/>
          </a:xfrm>
          <a:prstGeom prst="straightConnector1">
            <a:avLst/>
          </a:prstGeom>
          <a:ln w="12700">
            <a:solidFill>
              <a:schemeClr val="bg1">
                <a:lumMod val="65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CBC7EAD7-F6DB-305D-E973-FD23D4D5A707}"/>
              </a:ext>
            </a:extLst>
          </p:cNvPr>
          <p:cNvSpPr/>
          <p:nvPr/>
        </p:nvSpPr>
        <p:spPr>
          <a:xfrm>
            <a:off x="4505008" y="4252364"/>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sz="1333" i="1" dirty="0">
                <a:solidFill>
                  <a:schemeClr val="tx1"/>
                </a:solidFill>
                <a:latin typeface="Arial" panose="020B0604020202020204" pitchFamily="34" charset="0"/>
                <a:cs typeface="Arial" panose="020B0604020202020204" pitchFamily="34" charset="0"/>
              </a:rPr>
              <a:t>β</a:t>
            </a:r>
            <a:endParaRPr lang="en-US" sz="1333" i="1" dirty="0">
              <a:solidFill>
                <a:schemeClr val="tx1"/>
              </a:solidFill>
              <a:latin typeface="Arial" panose="020B0604020202020204" pitchFamily="34" charset="0"/>
              <a:cs typeface="Arial" panose="020B0604020202020204" pitchFamily="34" charset="0"/>
            </a:endParaRPr>
          </a:p>
        </p:txBody>
      </p:sp>
      <p:sp>
        <p:nvSpPr>
          <p:cNvPr id="34" name="Rectangle 33">
            <a:extLst>
              <a:ext uri="{FF2B5EF4-FFF2-40B4-BE49-F238E27FC236}">
                <a16:creationId xmlns:a16="http://schemas.microsoft.com/office/drawing/2014/main" id="{6862D273-0CBE-6BCB-A69B-7F0418F887D3}"/>
              </a:ext>
            </a:extLst>
          </p:cNvPr>
          <p:cNvSpPr/>
          <p:nvPr/>
        </p:nvSpPr>
        <p:spPr>
          <a:xfrm>
            <a:off x="6527012" y="4252365"/>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C</a:t>
            </a:r>
            <a:r>
              <a:rPr lang="en-US" sz="1333" baseline="-25000" dirty="0">
                <a:solidFill>
                  <a:schemeClr val="tx1"/>
                </a:solidFill>
                <a:latin typeface="Arial" panose="020B0604020202020204" pitchFamily="34" charset="0"/>
                <a:cs typeface="Arial" panose="020B0604020202020204" pitchFamily="34" charset="0"/>
              </a:rPr>
              <a:t>i</a:t>
            </a:r>
            <a:r>
              <a:rPr lang="en-US" sz="1333" i="1" dirty="0">
                <a:solidFill>
                  <a:schemeClr val="tx1"/>
                </a:solidFill>
                <a:latin typeface="Arial" panose="020B0604020202020204" pitchFamily="34" charset="0"/>
                <a:cs typeface="Arial" panose="020B0604020202020204" pitchFamily="34" charset="0"/>
              </a:rPr>
              <a:t>:C</a:t>
            </a:r>
            <a:r>
              <a:rPr lang="en-US" sz="1333" baseline="-25000" dirty="0">
                <a:solidFill>
                  <a:schemeClr val="tx1"/>
                </a:solidFill>
                <a:latin typeface="Arial" panose="020B0604020202020204" pitchFamily="34" charset="0"/>
                <a:cs typeface="Arial" panose="020B0604020202020204" pitchFamily="34" charset="0"/>
              </a:rPr>
              <a:t>a</a:t>
            </a:r>
          </a:p>
        </p:txBody>
      </p:sp>
      <p:cxnSp>
        <p:nvCxnSpPr>
          <p:cNvPr id="35" name="Elbow Connector 34">
            <a:extLst>
              <a:ext uri="{FF2B5EF4-FFF2-40B4-BE49-F238E27FC236}">
                <a16:creationId xmlns:a16="http://schemas.microsoft.com/office/drawing/2014/main" id="{AEB116BA-7CB3-3BEE-04E9-463EE6F6B4A2}"/>
              </a:ext>
            </a:extLst>
          </p:cNvPr>
          <p:cNvCxnSpPr>
            <a:cxnSpLocks/>
          </p:cNvCxnSpPr>
          <p:nvPr/>
        </p:nvCxnSpPr>
        <p:spPr>
          <a:xfrm rot="16200000" flipH="1">
            <a:off x="5920370" y="2815342"/>
            <a:ext cx="5643" cy="6081831"/>
          </a:xfrm>
          <a:prstGeom prst="bentConnector3">
            <a:avLst>
              <a:gd name="adj1" fmla="val 7743488"/>
            </a:avLst>
          </a:prstGeom>
          <a:ln w="47244">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Elbow Connector 35">
            <a:extLst>
              <a:ext uri="{FF2B5EF4-FFF2-40B4-BE49-F238E27FC236}">
                <a16:creationId xmlns:a16="http://schemas.microsoft.com/office/drawing/2014/main" id="{8126DF44-8AFE-C7AB-AD5B-8F17986AF541}"/>
              </a:ext>
            </a:extLst>
          </p:cNvPr>
          <p:cNvCxnSpPr>
            <a:cxnSpLocks/>
          </p:cNvCxnSpPr>
          <p:nvPr/>
        </p:nvCxnSpPr>
        <p:spPr>
          <a:xfrm rot="10800000" flipH="1">
            <a:off x="2773076" y="3024228"/>
            <a:ext cx="6483741" cy="2627110"/>
          </a:xfrm>
          <a:prstGeom prst="bentConnector4">
            <a:avLst>
              <a:gd name="adj1" fmla="val -9886"/>
              <a:gd name="adj2" fmla="val 123721"/>
            </a:avLst>
          </a:prstGeom>
          <a:ln w="58547">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Elbow Connector 36">
            <a:extLst>
              <a:ext uri="{FF2B5EF4-FFF2-40B4-BE49-F238E27FC236}">
                <a16:creationId xmlns:a16="http://schemas.microsoft.com/office/drawing/2014/main" id="{C31BA041-1E08-7139-4A9B-C3634AD4DA05}"/>
              </a:ext>
            </a:extLst>
          </p:cNvPr>
          <p:cNvCxnSpPr>
            <a:cxnSpLocks/>
          </p:cNvCxnSpPr>
          <p:nvPr/>
        </p:nvCxnSpPr>
        <p:spPr>
          <a:xfrm rot="5400000" flipH="1" flipV="1">
            <a:off x="6926957" y="1005116"/>
            <a:ext cx="10413" cy="4053654"/>
          </a:xfrm>
          <a:prstGeom prst="bentConnector3">
            <a:avLst>
              <a:gd name="adj1" fmla="val 3608240"/>
            </a:avLst>
          </a:prstGeom>
          <a:ln w="7747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40A35C05-959C-07BF-692E-C7DDB55BBD81}"/>
              </a:ext>
            </a:extLst>
          </p:cNvPr>
          <p:cNvSpPr/>
          <p:nvPr/>
        </p:nvSpPr>
        <p:spPr>
          <a:xfrm>
            <a:off x="2475249" y="5463974"/>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Soil N</a:t>
            </a:r>
            <a:endParaRPr lang="en-US" sz="1333" dirty="0">
              <a:solidFill>
                <a:schemeClr val="tx1"/>
              </a:solidFill>
              <a:latin typeface="Arial" panose="020B0604020202020204" pitchFamily="34" charset="0"/>
              <a:cs typeface="Arial" panose="020B0604020202020204" pitchFamily="34" charset="0"/>
            </a:endParaRPr>
          </a:p>
        </p:txBody>
      </p:sp>
      <p:sp>
        <p:nvSpPr>
          <p:cNvPr id="39" name="Rectangle 38">
            <a:extLst>
              <a:ext uri="{FF2B5EF4-FFF2-40B4-BE49-F238E27FC236}">
                <a16:creationId xmlns:a16="http://schemas.microsoft.com/office/drawing/2014/main" id="{808EB2FD-9A15-9773-8A4E-A16BDFE6D5DE}"/>
              </a:ext>
            </a:extLst>
          </p:cNvPr>
          <p:cNvSpPr/>
          <p:nvPr/>
        </p:nvSpPr>
        <p:spPr>
          <a:xfrm>
            <a:off x="4501131" y="3042165"/>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N</a:t>
            </a:r>
            <a:r>
              <a:rPr lang="en-US" sz="1333" baseline="-25000" dirty="0">
                <a:solidFill>
                  <a:schemeClr val="tx1"/>
                </a:solidFill>
                <a:latin typeface="Arial" panose="020B0604020202020204" pitchFamily="34" charset="0"/>
                <a:cs typeface="Arial" panose="020B0604020202020204" pitchFamily="34" charset="0"/>
              </a:rPr>
              <a:t>fixer</a:t>
            </a:r>
            <a:endParaRPr lang="en-US" sz="1333" i="1" dirty="0">
              <a:solidFill>
                <a:schemeClr val="tx1"/>
              </a:solidFill>
              <a:latin typeface="Arial" panose="020B0604020202020204" pitchFamily="34" charset="0"/>
              <a:cs typeface="Arial" panose="020B0604020202020204" pitchFamily="34" charset="0"/>
            </a:endParaRPr>
          </a:p>
        </p:txBody>
      </p:sp>
      <p:sp>
        <p:nvSpPr>
          <p:cNvPr id="40" name="Rectangle 39">
            <a:extLst>
              <a:ext uri="{FF2B5EF4-FFF2-40B4-BE49-F238E27FC236}">
                <a16:creationId xmlns:a16="http://schemas.microsoft.com/office/drawing/2014/main" id="{50831038-66EA-B836-A53F-E2400369772D}"/>
              </a:ext>
            </a:extLst>
          </p:cNvPr>
          <p:cNvSpPr/>
          <p:nvPr/>
        </p:nvSpPr>
        <p:spPr>
          <a:xfrm>
            <a:off x="2475249" y="3031752"/>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SM</a:t>
            </a:r>
            <a:r>
              <a:rPr lang="en-US" sz="1333" baseline="-25000" dirty="0">
                <a:solidFill>
                  <a:schemeClr val="tx1"/>
                </a:solidFill>
                <a:latin typeface="Arial" panose="020B0604020202020204" pitchFamily="34" charset="0"/>
                <a:cs typeface="Arial" panose="020B0604020202020204" pitchFamily="34" charset="0"/>
              </a:rPr>
              <a:t>90</a:t>
            </a:r>
            <a:endParaRPr lang="en-US" sz="1333" dirty="0">
              <a:solidFill>
                <a:schemeClr val="tx1"/>
              </a:solidFill>
              <a:latin typeface="Arial" panose="020B0604020202020204" pitchFamily="34" charset="0"/>
              <a:cs typeface="Arial" panose="020B0604020202020204" pitchFamily="34" charset="0"/>
            </a:endParaRPr>
          </a:p>
        </p:txBody>
      </p:sp>
      <p:sp>
        <p:nvSpPr>
          <p:cNvPr id="3" name="Title 2">
            <a:extLst>
              <a:ext uri="{FF2B5EF4-FFF2-40B4-BE49-F238E27FC236}">
                <a16:creationId xmlns:a16="http://schemas.microsoft.com/office/drawing/2014/main" id="{B10510C7-228E-C47E-66F3-2EC22F0560F6}"/>
              </a:ext>
            </a:extLst>
          </p:cNvPr>
          <p:cNvSpPr>
            <a:spLocks noGrp="1"/>
          </p:cNvSpPr>
          <p:nvPr>
            <p:ph type="title"/>
          </p:nvPr>
        </p:nvSpPr>
        <p:spPr/>
        <p:txBody>
          <a:bodyPr>
            <a:normAutofit/>
          </a:bodyPr>
          <a:lstStyle/>
          <a:p>
            <a:r>
              <a:rPr lang="en-US" sz="3600" dirty="0"/>
              <a:t>Soil moisture was </a:t>
            </a:r>
            <a:r>
              <a:rPr lang="en-US" sz="3600" b="1" dirty="0">
                <a:solidFill>
                  <a:schemeClr val="accent1">
                    <a:lumMod val="75000"/>
                  </a:schemeClr>
                </a:solidFill>
              </a:rPr>
              <a:t>positively</a:t>
            </a:r>
            <a:r>
              <a:rPr lang="en-US" sz="3600" dirty="0"/>
              <a:t> associated with soil nitrogen availability</a:t>
            </a:r>
          </a:p>
        </p:txBody>
      </p:sp>
      <p:sp>
        <p:nvSpPr>
          <p:cNvPr id="2" name="TextBox 1">
            <a:extLst>
              <a:ext uri="{FF2B5EF4-FFF2-40B4-BE49-F238E27FC236}">
                <a16:creationId xmlns:a16="http://schemas.microsoft.com/office/drawing/2014/main" id="{F1EA1629-30B9-C905-298B-DB7049775AFE}"/>
              </a:ext>
            </a:extLst>
          </p:cNvPr>
          <p:cNvSpPr txBox="1"/>
          <p:nvPr/>
        </p:nvSpPr>
        <p:spPr>
          <a:xfrm>
            <a:off x="6600" y="6283521"/>
            <a:ext cx="992579" cy="369332"/>
          </a:xfrm>
          <a:prstGeom prst="rect">
            <a:avLst/>
          </a:prstGeom>
          <a:noFill/>
        </p:spPr>
        <p:txBody>
          <a:bodyPr wrap="none" rtlCol="0">
            <a:spAutoFit/>
          </a:bodyPr>
          <a:lstStyle/>
          <a:p>
            <a:r>
              <a:rPr lang="en-US" dirty="0">
                <a:solidFill>
                  <a:schemeClr val="accent1">
                    <a:lumMod val="75000"/>
                  </a:schemeClr>
                </a:solidFill>
                <a:latin typeface="Arial" panose="020B0604020202020204" pitchFamily="34" charset="0"/>
                <a:cs typeface="Arial" panose="020B0604020202020204" pitchFamily="34" charset="0"/>
              </a:rPr>
              <a:t>Positive</a:t>
            </a:r>
          </a:p>
        </p:txBody>
      </p:sp>
      <p:sp>
        <p:nvSpPr>
          <p:cNvPr id="5" name="TextBox 4">
            <a:extLst>
              <a:ext uri="{FF2B5EF4-FFF2-40B4-BE49-F238E27FC236}">
                <a16:creationId xmlns:a16="http://schemas.microsoft.com/office/drawing/2014/main" id="{FF4D8D48-3164-4151-F05D-AD716A5CC324}"/>
              </a:ext>
            </a:extLst>
          </p:cNvPr>
          <p:cNvSpPr txBox="1"/>
          <p:nvPr/>
        </p:nvSpPr>
        <p:spPr>
          <a:xfrm>
            <a:off x="-8709" y="6536809"/>
            <a:ext cx="1095172" cy="369332"/>
          </a:xfrm>
          <a:prstGeom prst="rect">
            <a:avLst/>
          </a:prstGeom>
          <a:noFill/>
        </p:spPr>
        <p:txBody>
          <a:bodyPr wrap="none" rtlCol="0">
            <a:spAutoFit/>
          </a:bodyPr>
          <a:lstStyle/>
          <a:p>
            <a:r>
              <a:rPr lang="en-US" dirty="0">
                <a:solidFill>
                  <a:srgbClr val="C00000"/>
                </a:solidFill>
                <a:latin typeface="Arial" panose="020B0604020202020204" pitchFamily="34" charset="0"/>
                <a:cs typeface="Arial" panose="020B0604020202020204" pitchFamily="34" charset="0"/>
              </a:rPr>
              <a:t>Negative</a:t>
            </a:r>
          </a:p>
        </p:txBody>
      </p:sp>
    </p:spTree>
    <p:extLst>
      <p:ext uri="{BB962C8B-B14F-4D97-AF65-F5344CB8AC3E}">
        <p14:creationId xmlns:p14="http://schemas.microsoft.com/office/powerpoint/2010/main" val="273866890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4B8A294-625A-79DD-72F3-E69F26391535}"/>
              </a:ext>
            </a:extLst>
          </p:cNvPr>
          <p:cNvSpPr>
            <a:spLocks noGrp="1"/>
          </p:cNvSpPr>
          <p:nvPr>
            <p:ph type="sldNum" sz="quarter" idx="12"/>
          </p:nvPr>
        </p:nvSpPr>
        <p:spPr/>
        <p:txBody>
          <a:bodyPr/>
          <a:lstStyle/>
          <a:p>
            <a:fld id="{CE250C90-A217-6949-8BD2-2F5146168076}" type="slidenum">
              <a:rPr lang="en-US" smtClean="0"/>
              <a:pPr/>
              <a:t>33</a:t>
            </a:fld>
            <a:endParaRPr lang="en-US" sz="2000"/>
          </a:p>
        </p:txBody>
      </p:sp>
      <p:cxnSp>
        <p:nvCxnSpPr>
          <p:cNvPr id="9" name="Straight Arrow Connector 8">
            <a:extLst>
              <a:ext uri="{FF2B5EF4-FFF2-40B4-BE49-F238E27FC236}">
                <a16:creationId xmlns:a16="http://schemas.microsoft.com/office/drawing/2014/main" id="{AC310B8B-1607-8FA4-1870-6AB79C342DD4}"/>
              </a:ext>
            </a:extLst>
          </p:cNvPr>
          <p:cNvCxnSpPr>
            <a:cxnSpLocks/>
          </p:cNvCxnSpPr>
          <p:nvPr/>
        </p:nvCxnSpPr>
        <p:spPr>
          <a:xfrm flipH="1" flipV="1">
            <a:off x="8958991" y="4643482"/>
            <a:ext cx="2295" cy="828016"/>
          </a:xfrm>
          <a:prstGeom prst="straightConnector1">
            <a:avLst/>
          </a:prstGeom>
          <a:ln w="169926">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2B569B27-1F0E-AAD9-67D3-A7D0ABCEFCC8}"/>
              </a:ext>
            </a:extLst>
          </p:cNvPr>
          <p:cNvSpPr/>
          <p:nvPr/>
        </p:nvSpPr>
        <p:spPr>
          <a:xfrm>
            <a:off x="4811774" y="3813422"/>
            <a:ext cx="70504" cy="1001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73"/>
          </a:p>
        </p:txBody>
      </p:sp>
      <p:cxnSp>
        <p:nvCxnSpPr>
          <p:cNvPr id="16" name="Straight Arrow Connector 15">
            <a:extLst>
              <a:ext uri="{FF2B5EF4-FFF2-40B4-BE49-F238E27FC236}">
                <a16:creationId xmlns:a16="http://schemas.microsoft.com/office/drawing/2014/main" id="{0FE1E557-050A-D579-B3D5-D26106AEAF4C}"/>
              </a:ext>
            </a:extLst>
          </p:cNvPr>
          <p:cNvCxnSpPr>
            <a:cxnSpLocks/>
          </p:cNvCxnSpPr>
          <p:nvPr/>
        </p:nvCxnSpPr>
        <p:spPr>
          <a:xfrm>
            <a:off x="8958991" y="3414003"/>
            <a:ext cx="0" cy="824656"/>
          </a:xfrm>
          <a:prstGeom prst="straightConnector1">
            <a:avLst/>
          </a:prstGeom>
          <a:ln w="185166">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E82906BC-17E7-DE7D-E56C-C4FB66445440}"/>
              </a:ext>
            </a:extLst>
          </p:cNvPr>
          <p:cNvCxnSpPr>
            <a:cxnSpLocks/>
          </p:cNvCxnSpPr>
          <p:nvPr/>
        </p:nvCxnSpPr>
        <p:spPr>
          <a:xfrm>
            <a:off x="7108622" y="4452480"/>
            <a:ext cx="1438427" cy="1201366"/>
          </a:xfrm>
          <a:prstGeom prst="straightConnector1">
            <a:avLst/>
          </a:prstGeom>
          <a:ln w="53467">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Elbow Connector 17">
            <a:extLst>
              <a:ext uri="{FF2B5EF4-FFF2-40B4-BE49-F238E27FC236}">
                <a16:creationId xmlns:a16="http://schemas.microsoft.com/office/drawing/2014/main" id="{858A5D1D-698E-1732-B017-3495DBC6F0E6}"/>
              </a:ext>
            </a:extLst>
          </p:cNvPr>
          <p:cNvCxnSpPr>
            <a:cxnSpLocks/>
          </p:cNvCxnSpPr>
          <p:nvPr/>
        </p:nvCxnSpPr>
        <p:spPr>
          <a:xfrm flipH="1" flipV="1">
            <a:off x="9370719" y="3226640"/>
            <a:ext cx="2295" cy="2432222"/>
          </a:xfrm>
          <a:prstGeom prst="bentConnector3">
            <a:avLst>
              <a:gd name="adj1" fmla="val -18977996"/>
            </a:avLst>
          </a:prstGeom>
          <a:ln w="47879">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2BD2BEE6-6F06-A263-71AB-B33D1CFFED87}"/>
              </a:ext>
            </a:extLst>
          </p:cNvPr>
          <p:cNvCxnSpPr>
            <a:stCxn id="33" idx="3"/>
            <a:endCxn id="34" idx="1"/>
          </p:cNvCxnSpPr>
          <p:nvPr/>
        </p:nvCxnSpPr>
        <p:spPr>
          <a:xfrm>
            <a:off x="5313419" y="4447252"/>
            <a:ext cx="1213594" cy="1"/>
          </a:xfrm>
          <a:prstGeom prst="straightConnector1">
            <a:avLst/>
          </a:prstGeom>
          <a:ln w="73279">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8BAAB08-A6C0-BBC4-550B-508598763C0A}"/>
              </a:ext>
            </a:extLst>
          </p:cNvPr>
          <p:cNvCxnSpPr>
            <a:cxnSpLocks/>
          </p:cNvCxnSpPr>
          <p:nvPr/>
        </p:nvCxnSpPr>
        <p:spPr>
          <a:xfrm>
            <a:off x="6931218" y="3416389"/>
            <a:ext cx="0" cy="828453"/>
          </a:xfrm>
          <a:prstGeom prst="straightConnector1">
            <a:avLst/>
          </a:prstGeom>
          <a:ln w="26416">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5D9858F5-CE5A-55B0-0DE0-F28BB315DD1B}"/>
              </a:ext>
            </a:extLst>
          </p:cNvPr>
          <p:cNvCxnSpPr>
            <a:cxnSpLocks/>
          </p:cNvCxnSpPr>
          <p:nvPr/>
        </p:nvCxnSpPr>
        <p:spPr>
          <a:xfrm flipV="1">
            <a:off x="3135374" y="4645989"/>
            <a:ext cx="1365140" cy="1163791"/>
          </a:xfrm>
          <a:prstGeom prst="straightConnector1">
            <a:avLst/>
          </a:prstGeom>
          <a:ln w="49276">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E8F46F2-665B-C91C-5CE2-E8AD82A550B4}"/>
              </a:ext>
            </a:extLst>
          </p:cNvPr>
          <p:cNvCxnSpPr>
            <a:cxnSpLocks/>
          </p:cNvCxnSpPr>
          <p:nvPr/>
        </p:nvCxnSpPr>
        <p:spPr>
          <a:xfrm flipH="1" flipV="1">
            <a:off x="4909213" y="4649663"/>
            <a:ext cx="490" cy="1210199"/>
          </a:xfrm>
          <a:prstGeom prst="straightConnector1">
            <a:avLst/>
          </a:prstGeom>
          <a:ln w="106298">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EC9B095A-F4EF-2762-7EB3-9F57DE59C0AC}"/>
              </a:ext>
            </a:extLst>
          </p:cNvPr>
          <p:cNvCxnSpPr>
            <a:stCxn id="40" idx="2"/>
            <a:endCxn id="38" idx="0"/>
          </p:cNvCxnSpPr>
          <p:nvPr/>
        </p:nvCxnSpPr>
        <p:spPr>
          <a:xfrm>
            <a:off x="2879455" y="3421527"/>
            <a:ext cx="0" cy="2042447"/>
          </a:xfrm>
          <a:prstGeom prst="straightConnector1">
            <a:avLst/>
          </a:prstGeom>
          <a:ln w="35179">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9E1230B3-09C6-290B-00E1-FEB5C3591EDD}"/>
              </a:ext>
            </a:extLst>
          </p:cNvPr>
          <p:cNvSpPr/>
          <p:nvPr/>
        </p:nvSpPr>
        <p:spPr>
          <a:xfrm>
            <a:off x="8554785" y="4246183"/>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sz="1333" i="1" dirty="0">
                <a:solidFill>
                  <a:schemeClr val="tx1"/>
                </a:solidFill>
                <a:latin typeface="Arial" panose="020B0604020202020204" pitchFamily="34" charset="0"/>
                <a:cs typeface="Arial" panose="020B0604020202020204" pitchFamily="34" charset="0"/>
              </a:rPr>
              <a:t>Ν</a:t>
            </a:r>
            <a:r>
              <a:rPr lang="en-US" sz="1333" baseline="-25000" dirty="0">
                <a:solidFill>
                  <a:schemeClr val="tx1"/>
                </a:solidFill>
                <a:latin typeface="Arial" panose="020B0604020202020204" pitchFamily="34" charset="0"/>
                <a:cs typeface="Arial" panose="020B0604020202020204" pitchFamily="34" charset="0"/>
              </a:rPr>
              <a:t>area</a:t>
            </a:r>
            <a:endParaRPr lang="en-US" sz="1333" i="1" dirty="0">
              <a:solidFill>
                <a:schemeClr val="tx1"/>
              </a:solidFill>
              <a:latin typeface="Arial" panose="020B0604020202020204" pitchFamily="34" charset="0"/>
              <a:cs typeface="Arial" panose="020B0604020202020204" pitchFamily="34" charset="0"/>
            </a:endParaRPr>
          </a:p>
        </p:txBody>
      </p:sp>
      <p:sp>
        <p:nvSpPr>
          <p:cNvPr id="25" name="Rectangle 24">
            <a:extLst>
              <a:ext uri="{FF2B5EF4-FFF2-40B4-BE49-F238E27FC236}">
                <a16:creationId xmlns:a16="http://schemas.microsoft.com/office/drawing/2014/main" id="{9C4D4CF5-54BE-E48A-2E6A-CA867C4450DB}"/>
              </a:ext>
            </a:extLst>
          </p:cNvPr>
          <p:cNvSpPr/>
          <p:nvPr/>
        </p:nvSpPr>
        <p:spPr>
          <a:xfrm>
            <a:off x="4505498" y="5462564"/>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dirty="0">
                <a:solidFill>
                  <a:schemeClr val="accent1">
                    <a:lumMod val="75000"/>
                  </a:schemeClr>
                </a:solidFill>
                <a:latin typeface="Arial" panose="020B0604020202020204" pitchFamily="34" charset="0"/>
                <a:cs typeface="Arial" panose="020B0604020202020204" pitchFamily="34" charset="0"/>
              </a:rPr>
              <a:t>C</a:t>
            </a:r>
            <a:r>
              <a:rPr lang="en-US" sz="1333" baseline="-25000" dirty="0">
                <a:solidFill>
                  <a:schemeClr val="accent1">
                    <a:lumMod val="75000"/>
                  </a:schemeClr>
                </a:solidFill>
                <a:latin typeface="Arial" panose="020B0604020202020204" pitchFamily="34" charset="0"/>
                <a:cs typeface="Arial" panose="020B0604020202020204" pitchFamily="34" charset="0"/>
              </a:rPr>
              <a:t>3</a:t>
            </a:r>
            <a:r>
              <a:rPr lang="en-US" sz="1333" dirty="0">
                <a:solidFill>
                  <a:schemeClr val="tx1"/>
                </a:solidFill>
                <a:latin typeface="Arial" panose="020B0604020202020204" pitchFamily="34" charset="0"/>
                <a:cs typeface="Arial" panose="020B0604020202020204" pitchFamily="34" charset="0"/>
              </a:rPr>
              <a:t>/</a:t>
            </a:r>
            <a:r>
              <a:rPr lang="en-US" sz="1333" dirty="0">
                <a:solidFill>
                  <a:srgbClr val="C00000"/>
                </a:solidFill>
                <a:latin typeface="Arial" panose="020B0604020202020204" pitchFamily="34" charset="0"/>
                <a:cs typeface="Arial" panose="020B0604020202020204" pitchFamily="34" charset="0"/>
              </a:rPr>
              <a:t>C</a:t>
            </a:r>
            <a:r>
              <a:rPr lang="en-US" sz="1333" baseline="-25000" dirty="0">
                <a:solidFill>
                  <a:srgbClr val="C00000"/>
                </a:solidFill>
                <a:latin typeface="Arial" panose="020B0604020202020204" pitchFamily="34" charset="0"/>
                <a:cs typeface="Arial" panose="020B0604020202020204" pitchFamily="34" charset="0"/>
              </a:rPr>
              <a:t>4</a:t>
            </a:r>
            <a:endParaRPr lang="en-US" sz="1333" dirty="0">
              <a:solidFill>
                <a:srgbClr val="C00000"/>
              </a:solidFill>
              <a:latin typeface="Arial" panose="020B0604020202020204" pitchFamily="34" charset="0"/>
              <a:cs typeface="Arial" panose="020B0604020202020204" pitchFamily="34" charset="0"/>
            </a:endParaRPr>
          </a:p>
        </p:txBody>
      </p:sp>
      <p:sp>
        <p:nvSpPr>
          <p:cNvPr id="26" name="Rectangle 25">
            <a:extLst>
              <a:ext uri="{FF2B5EF4-FFF2-40B4-BE49-F238E27FC236}">
                <a16:creationId xmlns:a16="http://schemas.microsoft.com/office/drawing/2014/main" id="{DE02BCBC-110D-FEA8-53C9-247412385B8C}"/>
              </a:ext>
            </a:extLst>
          </p:cNvPr>
          <p:cNvSpPr/>
          <p:nvPr/>
        </p:nvSpPr>
        <p:spPr>
          <a:xfrm>
            <a:off x="8557080" y="5463974"/>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M</a:t>
            </a:r>
            <a:r>
              <a:rPr lang="en-US" sz="1333" baseline="-25000" dirty="0">
                <a:solidFill>
                  <a:schemeClr val="tx1"/>
                </a:solidFill>
                <a:latin typeface="Arial" panose="020B0604020202020204" pitchFamily="34" charset="0"/>
                <a:cs typeface="Arial" panose="020B0604020202020204" pitchFamily="34" charset="0"/>
              </a:rPr>
              <a:t>area</a:t>
            </a:r>
            <a:endParaRPr lang="en-US" sz="1333" i="1" dirty="0">
              <a:solidFill>
                <a:schemeClr val="tx1"/>
              </a:solidFill>
              <a:latin typeface="Arial" panose="020B0604020202020204" pitchFamily="34" charset="0"/>
              <a:cs typeface="Arial" panose="020B0604020202020204" pitchFamily="34" charset="0"/>
            </a:endParaRPr>
          </a:p>
        </p:txBody>
      </p:sp>
      <p:sp>
        <p:nvSpPr>
          <p:cNvPr id="27" name="Rectangle 26">
            <a:extLst>
              <a:ext uri="{FF2B5EF4-FFF2-40B4-BE49-F238E27FC236}">
                <a16:creationId xmlns:a16="http://schemas.microsoft.com/office/drawing/2014/main" id="{59CD9D92-5B34-7040-51AC-D581D199A303}"/>
              </a:ext>
            </a:extLst>
          </p:cNvPr>
          <p:cNvSpPr/>
          <p:nvPr/>
        </p:nvSpPr>
        <p:spPr>
          <a:xfrm>
            <a:off x="8554785" y="3031752"/>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N</a:t>
            </a:r>
            <a:r>
              <a:rPr lang="en-US" sz="1333" baseline="-25000" dirty="0">
                <a:solidFill>
                  <a:schemeClr val="tx1"/>
                </a:solidFill>
                <a:latin typeface="Arial" panose="020B0604020202020204" pitchFamily="34" charset="0"/>
                <a:cs typeface="Arial" panose="020B0604020202020204" pitchFamily="34" charset="0"/>
              </a:rPr>
              <a:t>mass</a:t>
            </a:r>
            <a:endParaRPr lang="en-US" sz="1333" i="1" dirty="0">
              <a:solidFill>
                <a:schemeClr val="tx1"/>
              </a:solidFill>
              <a:latin typeface="Arial" panose="020B0604020202020204" pitchFamily="34" charset="0"/>
              <a:cs typeface="Arial" panose="020B0604020202020204" pitchFamily="34" charset="0"/>
            </a:endParaRPr>
          </a:p>
        </p:txBody>
      </p:sp>
      <p:sp>
        <p:nvSpPr>
          <p:cNvPr id="28" name="Rectangle 27">
            <a:extLst>
              <a:ext uri="{FF2B5EF4-FFF2-40B4-BE49-F238E27FC236}">
                <a16:creationId xmlns:a16="http://schemas.microsoft.com/office/drawing/2014/main" id="{5377A0E4-E5C3-E4D8-84E4-683B487DD15E}"/>
              </a:ext>
            </a:extLst>
          </p:cNvPr>
          <p:cNvSpPr/>
          <p:nvPr/>
        </p:nvSpPr>
        <p:spPr>
          <a:xfrm>
            <a:off x="6527012" y="3034137"/>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VPD</a:t>
            </a:r>
            <a:r>
              <a:rPr lang="en-US" sz="1333" baseline="-25000" dirty="0">
                <a:solidFill>
                  <a:schemeClr val="tx1"/>
                </a:solidFill>
                <a:latin typeface="Arial" panose="020B0604020202020204" pitchFamily="34" charset="0"/>
                <a:cs typeface="Arial" panose="020B0604020202020204" pitchFamily="34" charset="0"/>
              </a:rPr>
              <a:t>4</a:t>
            </a:r>
            <a:endParaRPr lang="en-US" sz="1333" dirty="0">
              <a:solidFill>
                <a:schemeClr val="tx1"/>
              </a:solidFill>
              <a:latin typeface="Arial" panose="020B0604020202020204" pitchFamily="34" charset="0"/>
              <a:cs typeface="Arial" panose="020B0604020202020204" pitchFamily="34" charset="0"/>
            </a:endParaRPr>
          </a:p>
        </p:txBody>
      </p:sp>
      <p:cxnSp>
        <p:nvCxnSpPr>
          <p:cNvPr id="29" name="Straight Arrow Connector 28">
            <a:extLst>
              <a:ext uri="{FF2B5EF4-FFF2-40B4-BE49-F238E27FC236}">
                <a16:creationId xmlns:a16="http://schemas.microsoft.com/office/drawing/2014/main" id="{5D629E5E-5CF5-3205-A578-37C041776295}"/>
              </a:ext>
            </a:extLst>
          </p:cNvPr>
          <p:cNvCxnSpPr>
            <a:cxnSpLocks/>
          </p:cNvCxnSpPr>
          <p:nvPr/>
        </p:nvCxnSpPr>
        <p:spPr>
          <a:xfrm flipV="1">
            <a:off x="7208796" y="3234163"/>
            <a:ext cx="1338466" cy="1118667"/>
          </a:xfrm>
          <a:prstGeom prst="straightConnector1">
            <a:avLst/>
          </a:prstGeom>
          <a:ln w="26797">
            <a:solidFill>
              <a:schemeClr val="accent1">
                <a:lumMod val="7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7D99607F-569A-B218-DD4F-398A0D74602C}"/>
              </a:ext>
            </a:extLst>
          </p:cNvPr>
          <p:cNvCxnSpPr>
            <a:cxnSpLocks/>
          </p:cNvCxnSpPr>
          <p:nvPr/>
        </p:nvCxnSpPr>
        <p:spPr>
          <a:xfrm>
            <a:off x="3278645" y="3224132"/>
            <a:ext cx="1221348" cy="1019543"/>
          </a:xfrm>
          <a:prstGeom prst="straightConnector1">
            <a:avLst/>
          </a:prstGeom>
          <a:ln w="12700">
            <a:solidFill>
              <a:schemeClr val="bg1">
                <a:lumMod val="6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852413D7-40DD-339D-3539-C663503301D4}"/>
              </a:ext>
            </a:extLst>
          </p:cNvPr>
          <p:cNvCxnSpPr>
            <a:cxnSpLocks/>
          </p:cNvCxnSpPr>
          <p:nvPr/>
        </p:nvCxnSpPr>
        <p:spPr>
          <a:xfrm>
            <a:off x="4905336" y="3424417"/>
            <a:ext cx="3877" cy="820424"/>
          </a:xfrm>
          <a:prstGeom prst="straightConnector1">
            <a:avLst/>
          </a:prstGeom>
          <a:ln w="12700">
            <a:solidFill>
              <a:schemeClr val="bg1">
                <a:lumMod val="65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CBC7EAD7-F6DB-305D-E973-FD23D4D5A707}"/>
              </a:ext>
            </a:extLst>
          </p:cNvPr>
          <p:cNvSpPr/>
          <p:nvPr/>
        </p:nvSpPr>
        <p:spPr>
          <a:xfrm>
            <a:off x="4505008" y="4252364"/>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sz="1333" i="1" dirty="0">
                <a:solidFill>
                  <a:schemeClr val="tx1"/>
                </a:solidFill>
                <a:latin typeface="Arial" panose="020B0604020202020204" pitchFamily="34" charset="0"/>
                <a:cs typeface="Arial" panose="020B0604020202020204" pitchFamily="34" charset="0"/>
              </a:rPr>
              <a:t>β</a:t>
            </a:r>
            <a:endParaRPr lang="en-US" sz="1333" i="1" dirty="0">
              <a:solidFill>
                <a:schemeClr val="tx1"/>
              </a:solidFill>
              <a:latin typeface="Arial" panose="020B0604020202020204" pitchFamily="34" charset="0"/>
              <a:cs typeface="Arial" panose="020B0604020202020204" pitchFamily="34" charset="0"/>
            </a:endParaRPr>
          </a:p>
        </p:txBody>
      </p:sp>
      <p:sp>
        <p:nvSpPr>
          <p:cNvPr id="34" name="Rectangle 33">
            <a:extLst>
              <a:ext uri="{FF2B5EF4-FFF2-40B4-BE49-F238E27FC236}">
                <a16:creationId xmlns:a16="http://schemas.microsoft.com/office/drawing/2014/main" id="{6862D273-0CBE-6BCB-A69B-7F0418F887D3}"/>
              </a:ext>
            </a:extLst>
          </p:cNvPr>
          <p:cNvSpPr/>
          <p:nvPr/>
        </p:nvSpPr>
        <p:spPr>
          <a:xfrm>
            <a:off x="6527012" y="4252365"/>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C</a:t>
            </a:r>
            <a:r>
              <a:rPr lang="en-US" sz="1333" baseline="-25000" dirty="0">
                <a:solidFill>
                  <a:schemeClr val="tx1"/>
                </a:solidFill>
                <a:latin typeface="Arial" panose="020B0604020202020204" pitchFamily="34" charset="0"/>
                <a:cs typeface="Arial" panose="020B0604020202020204" pitchFamily="34" charset="0"/>
              </a:rPr>
              <a:t>i</a:t>
            </a:r>
            <a:r>
              <a:rPr lang="en-US" sz="1333" i="1" dirty="0">
                <a:solidFill>
                  <a:schemeClr val="tx1"/>
                </a:solidFill>
                <a:latin typeface="Arial" panose="020B0604020202020204" pitchFamily="34" charset="0"/>
                <a:cs typeface="Arial" panose="020B0604020202020204" pitchFamily="34" charset="0"/>
              </a:rPr>
              <a:t>:C</a:t>
            </a:r>
            <a:r>
              <a:rPr lang="en-US" sz="1333" baseline="-25000" dirty="0">
                <a:solidFill>
                  <a:schemeClr val="tx1"/>
                </a:solidFill>
                <a:latin typeface="Arial" panose="020B0604020202020204" pitchFamily="34" charset="0"/>
                <a:cs typeface="Arial" panose="020B0604020202020204" pitchFamily="34" charset="0"/>
              </a:rPr>
              <a:t>a</a:t>
            </a:r>
          </a:p>
        </p:txBody>
      </p:sp>
      <p:cxnSp>
        <p:nvCxnSpPr>
          <p:cNvPr id="35" name="Elbow Connector 34">
            <a:extLst>
              <a:ext uri="{FF2B5EF4-FFF2-40B4-BE49-F238E27FC236}">
                <a16:creationId xmlns:a16="http://schemas.microsoft.com/office/drawing/2014/main" id="{AEB116BA-7CB3-3BEE-04E9-463EE6F6B4A2}"/>
              </a:ext>
            </a:extLst>
          </p:cNvPr>
          <p:cNvCxnSpPr>
            <a:cxnSpLocks/>
          </p:cNvCxnSpPr>
          <p:nvPr/>
        </p:nvCxnSpPr>
        <p:spPr>
          <a:xfrm rot="16200000" flipH="1">
            <a:off x="5920370" y="2815342"/>
            <a:ext cx="5643" cy="6081831"/>
          </a:xfrm>
          <a:prstGeom prst="bentConnector3">
            <a:avLst>
              <a:gd name="adj1" fmla="val 7743488"/>
            </a:avLst>
          </a:prstGeom>
          <a:ln w="47244">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Elbow Connector 35">
            <a:extLst>
              <a:ext uri="{FF2B5EF4-FFF2-40B4-BE49-F238E27FC236}">
                <a16:creationId xmlns:a16="http://schemas.microsoft.com/office/drawing/2014/main" id="{8126DF44-8AFE-C7AB-AD5B-8F17986AF541}"/>
              </a:ext>
            </a:extLst>
          </p:cNvPr>
          <p:cNvCxnSpPr>
            <a:cxnSpLocks/>
          </p:cNvCxnSpPr>
          <p:nvPr/>
        </p:nvCxnSpPr>
        <p:spPr>
          <a:xfrm rot="10800000" flipH="1">
            <a:off x="2773076" y="3024228"/>
            <a:ext cx="6483741" cy="2627110"/>
          </a:xfrm>
          <a:prstGeom prst="bentConnector4">
            <a:avLst>
              <a:gd name="adj1" fmla="val -9886"/>
              <a:gd name="adj2" fmla="val 123721"/>
            </a:avLst>
          </a:prstGeom>
          <a:ln w="58547">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Elbow Connector 36">
            <a:extLst>
              <a:ext uri="{FF2B5EF4-FFF2-40B4-BE49-F238E27FC236}">
                <a16:creationId xmlns:a16="http://schemas.microsoft.com/office/drawing/2014/main" id="{C31BA041-1E08-7139-4A9B-C3634AD4DA05}"/>
              </a:ext>
            </a:extLst>
          </p:cNvPr>
          <p:cNvCxnSpPr>
            <a:cxnSpLocks/>
          </p:cNvCxnSpPr>
          <p:nvPr/>
        </p:nvCxnSpPr>
        <p:spPr>
          <a:xfrm rot="5400000" flipH="1" flipV="1">
            <a:off x="6926957" y="1005116"/>
            <a:ext cx="10413" cy="4053654"/>
          </a:xfrm>
          <a:prstGeom prst="bentConnector3">
            <a:avLst>
              <a:gd name="adj1" fmla="val 3608240"/>
            </a:avLst>
          </a:prstGeom>
          <a:ln w="7747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40A35C05-959C-07BF-692E-C7DDB55BBD81}"/>
              </a:ext>
            </a:extLst>
          </p:cNvPr>
          <p:cNvSpPr/>
          <p:nvPr/>
        </p:nvSpPr>
        <p:spPr>
          <a:xfrm>
            <a:off x="2475249" y="5463974"/>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Soil N</a:t>
            </a:r>
            <a:endParaRPr lang="en-US" sz="1333" dirty="0">
              <a:solidFill>
                <a:schemeClr val="tx1"/>
              </a:solidFill>
              <a:latin typeface="Arial" panose="020B0604020202020204" pitchFamily="34" charset="0"/>
              <a:cs typeface="Arial" panose="020B0604020202020204" pitchFamily="34" charset="0"/>
            </a:endParaRPr>
          </a:p>
        </p:txBody>
      </p:sp>
      <p:sp>
        <p:nvSpPr>
          <p:cNvPr id="39" name="Rectangle 38">
            <a:extLst>
              <a:ext uri="{FF2B5EF4-FFF2-40B4-BE49-F238E27FC236}">
                <a16:creationId xmlns:a16="http://schemas.microsoft.com/office/drawing/2014/main" id="{808EB2FD-9A15-9773-8A4E-A16BDFE6D5DE}"/>
              </a:ext>
            </a:extLst>
          </p:cNvPr>
          <p:cNvSpPr/>
          <p:nvPr/>
        </p:nvSpPr>
        <p:spPr>
          <a:xfrm>
            <a:off x="4501131" y="3042165"/>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N</a:t>
            </a:r>
            <a:r>
              <a:rPr lang="en-US" sz="1333" baseline="-25000" dirty="0">
                <a:solidFill>
                  <a:schemeClr val="tx1"/>
                </a:solidFill>
                <a:latin typeface="Arial" panose="020B0604020202020204" pitchFamily="34" charset="0"/>
                <a:cs typeface="Arial" panose="020B0604020202020204" pitchFamily="34" charset="0"/>
              </a:rPr>
              <a:t>fixer</a:t>
            </a:r>
            <a:endParaRPr lang="en-US" sz="1333" i="1" dirty="0">
              <a:solidFill>
                <a:schemeClr val="tx1"/>
              </a:solidFill>
              <a:latin typeface="Arial" panose="020B0604020202020204" pitchFamily="34" charset="0"/>
              <a:cs typeface="Arial" panose="020B0604020202020204" pitchFamily="34" charset="0"/>
            </a:endParaRPr>
          </a:p>
        </p:txBody>
      </p:sp>
      <p:sp>
        <p:nvSpPr>
          <p:cNvPr id="40" name="Rectangle 39">
            <a:extLst>
              <a:ext uri="{FF2B5EF4-FFF2-40B4-BE49-F238E27FC236}">
                <a16:creationId xmlns:a16="http://schemas.microsoft.com/office/drawing/2014/main" id="{50831038-66EA-B836-A53F-E2400369772D}"/>
              </a:ext>
            </a:extLst>
          </p:cNvPr>
          <p:cNvSpPr/>
          <p:nvPr/>
        </p:nvSpPr>
        <p:spPr>
          <a:xfrm>
            <a:off x="2475249" y="3031752"/>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SM</a:t>
            </a:r>
            <a:r>
              <a:rPr lang="en-US" sz="1333" baseline="-25000" dirty="0">
                <a:solidFill>
                  <a:schemeClr val="tx1"/>
                </a:solidFill>
                <a:latin typeface="Arial" panose="020B0604020202020204" pitchFamily="34" charset="0"/>
                <a:cs typeface="Arial" panose="020B0604020202020204" pitchFamily="34" charset="0"/>
              </a:rPr>
              <a:t>90</a:t>
            </a:r>
            <a:endParaRPr lang="en-US" sz="1333" dirty="0">
              <a:solidFill>
                <a:schemeClr val="tx1"/>
              </a:solidFill>
              <a:latin typeface="Arial" panose="020B0604020202020204" pitchFamily="34" charset="0"/>
              <a:cs typeface="Arial" panose="020B0604020202020204" pitchFamily="34" charset="0"/>
            </a:endParaRPr>
          </a:p>
        </p:txBody>
      </p:sp>
      <p:sp>
        <p:nvSpPr>
          <p:cNvPr id="12" name="Title 11">
            <a:extLst>
              <a:ext uri="{FF2B5EF4-FFF2-40B4-BE49-F238E27FC236}">
                <a16:creationId xmlns:a16="http://schemas.microsoft.com/office/drawing/2014/main" id="{FFFFD6D4-1A57-663F-B199-677C25422069}"/>
              </a:ext>
            </a:extLst>
          </p:cNvPr>
          <p:cNvSpPr>
            <a:spLocks noGrp="1"/>
          </p:cNvSpPr>
          <p:nvPr>
            <p:ph type="title"/>
          </p:nvPr>
        </p:nvSpPr>
        <p:spPr/>
        <p:txBody>
          <a:bodyPr>
            <a:normAutofit/>
          </a:bodyPr>
          <a:lstStyle/>
          <a:p>
            <a:r>
              <a:rPr lang="en-US" sz="3600" dirty="0"/>
              <a:t>Soil N directly </a:t>
            </a:r>
            <a:r>
              <a:rPr lang="en-US" sz="3600" b="1" dirty="0">
                <a:solidFill>
                  <a:schemeClr val="accent1">
                    <a:lumMod val="75000"/>
                  </a:schemeClr>
                </a:solidFill>
              </a:rPr>
              <a:t>increased</a:t>
            </a:r>
            <a:r>
              <a:rPr lang="en-US" sz="3600" dirty="0"/>
              <a:t> </a:t>
            </a:r>
            <a:r>
              <a:rPr lang="en-US" sz="3600" i="1" dirty="0"/>
              <a:t>N</a:t>
            </a:r>
            <a:r>
              <a:rPr lang="en-US" sz="3600" baseline="-25000" dirty="0"/>
              <a:t>area</a:t>
            </a:r>
            <a:r>
              <a:rPr lang="en-US" sz="3600" dirty="0"/>
              <a:t> due to changes in </a:t>
            </a:r>
            <a:r>
              <a:rPr lang="en-US" sz="3600" i="1" dirty="0"/>
              <a:t>N</a:t>
            </a:r>
            <a:r>
              <a:rPr lang="en-US" sz="3600" baseline="-25000" dirty="0"/>
              <a:t>mass</a:t>
            </a:r>
            <a:r>
              <a:rPr lang="en-US" sz="3600" dirty="0"/>
              <a:t>…</a:t>
            </a:r>
          </a:p>
        </p:txBody>
      </p:sp>
      <p:sp>
        <p:nvSpPr>
          <p:cNvPr id="3" name="TextBox 2">
            <a:extLst>
              <a:ext uri="{FF2B5EF4-FFF2-40B4-BE49-F238E27FC236}">
                <a16:creationId xmlns:a16="http://schemas.microsoft.com/office/drawing/2014/main" id="{F1651A8D-672C-4CE0-39D1-6850AE75BCD4}"/>
              </a:ext>
            </a:extLst>
          </p:cNvPr>
          <p:cNvSpPr txBox="1"/>
          <p:nvPr/>
        </p:nvSpPr>
        <p:spPr>
          <a:xfrm>
            <a:off x="6600" y="6283521"/>
            <a:ext cx="992579" cy="369332"/>
          </a:xfrm>
          <a:prstGeom prst="rect">
            <a:avLst/>
          </a:prstGeom>
          <a:noFill/>
        </p:spPr>
        <p:txBody>
          <a:bodyPr wrap="none" rtlCol="0">
            <a:spAutoFit/>
          </a:bodyPr>
          <a:lstStyle/>
          <a:p>
            <a:r>
              <a:rPr lang="en-US" dirty="0">
                <a:solidFill>
                  <a:schemeClr val="accent1">
                    <a:lumMod val="75000"/>
                  </a:schemeClr>
                </a:solidFill>
                <a:latin typeface="Arial" panose="020B0604020202020204" pitchFamily="34" charset="0"/>
                <a:cs typeface="Arial" panose="020B0604020202020204" pitchFamily="34" charset="0"/>
              </a:rPr>
              <a:t>Positive</a:t>
            </a:r>
          </a:p>
        </p:txBody>
      </p:sp>
      <p:sp>
        <p:nvSpPr>
          <p:cNvPr id="11" name="TextBox 10">
            <a:extLst>
              <a:ext uri="{FF2B5EF4-FFF2-40B4-BE49-F238E27FC236}">
                <a16:creationId xmlns:a16="http://schemas.microsoft.com/office/drawing/2014/main" id="{D5F13222-7C26-9525-075F-4E6F4F871418}"/>
              </a:ext>
            </a:extLst>
          </p:cNvPr>
          <p:cNvSpPr txBox="1"/>
          <p:nvPr/>
        </p:nvSpPr>
        <p:spPr>
          <a:xfrm>
            <a:off x="-8709" y="6536809"/>
            <a:ext cx="1095172" cy="369332"/>
          </a:xfrm>
          <a:prstGeom prst="rect">
            <a:avLst/>
          </a:prstGeom>
          <a:noFill/>
        </p:spPr>
        <p:txBody>
          <a:bodyPr wrap="none" rtlCol="0">
            <a:spAutoFit/>
          </a:bodyPr>
          <a:lstStyle/>
          <a:p>
            <a:r>
              <a:rPr lang="en-US" dirty="0">
                <a:solidFill>
                  <a:srgbClr val="C00000"/>
                </a:solidFill>
                <a:latin typeface="Arial" panose="020B0604020202020204" pitchFamily="34" charset="0"/>
                <a:cs typeface="Arial" panose="020B0604020202020204" pitchFamily="34" charset="0"/>
              </a:rPr>
              <a:t>Negative</a:t>
            </a:r>
          </a:p>
        </p:txBody>
      </p:sp>
    </p:spTree>
    <p:extLst>
      <p:ext uri="{BB962C8B-B14F-4D97-AF65-F5344CB8AC3E}">
        <p14:creationId xmlns:p14="http://schemas.microsoft.com/office/powerpoint/2010/main" val="284077183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4B8A294-625A-79DD-72F3-E69F26391535}"/>
              </a:ext>
            </a:extLst>
          </p:cNvPr>
          <p:cNvSpPr>
            <a:spLocks noGrp="1"/>
          </p:cNvSpPr>
          <p:nvPr>
            <p:ph type="sldNum" sz="quarter" idx="12"/>
          </p:nvPr>
        </p:nvSpPr>
        <p:spPr/>
        <p:txBody>
          <a:bodyPr/>
          <a:lstStyle/>
          <a:p>
            <a:fld id="{CE250C90-A217-6949-8BD2-2F5146168076}" type="slidenum">
              <a:rPr lang="en-US" smtClean="0"/>
              <a:pPr/>
              <a:t>34</a:t>
            </a:fld>
            <a:endParaRPr lang="en-US" sz="2000"/>
          </a:p>
        </p:txBody>
      </p:sp>
      <p:cxnSp>
        <p:nvCxnSpPr>
          <p:cNvPr id="9" name="Straight Arrow Connector 8">
            <a:extLst>
              <a:ext uri="{FF2B5EF4-FFF2-40B4-BE49-F238E27FC236}">
                <a16:creationId xmlns:a16="http://schemas.microsoft.com/office/drawing/2014/main" id="{AC310B8B-1607-8FA4-1870-6AB79C342DD4}"/>
              </a:ext>
            </a:extLst>
          </p:cNvPr>
          <p:cNvCxnSpPr>
            <a:cxnSpLocks/>
          </p:cNvCxnSpPr>
          <p:nvPr/>
        </p:nvCxnSpPr>
        <p:spPr>
          <a:xfrm flipH="1" flipV="1">
            <a:off x="8958991" y="4643482"/>
            <a:ext cx="2295" cy="828016"/>
          </a:xfrm>
          <a:prstGeom prst="straightConnector1">
            <a:avLst/>
          </a:prstGeom>
          <a:ln w="169926">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2B569B27-1F0E-AAD9-67D3-A7D0ABCEFCC8}"/>
              </a:ext>
            </a:extLst>
          </p:cNvPr>
          <p:cNvSpPr/>
          <p:nvPr/>
        </p:nvSpPr>
        <p:spPr>
          <a:xfrm>
            <a:off x="4811774" y="3813422"/>
            <a:ext cx="70504" cy="1001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73"/>
          </a:p>
        </p:txBody>
      </p:sp>
      <p:cxnSp>
        <p:nvCxnSpPr>
          <p:cNvPr id="16" name="Straight Arrow Connector 15">
            <a:extLst>
              <a:ext uri="{FF2B5EF4-FFF2-40B4-BE49-F238E27FC236}">
                <a16:creationId xmlns:a16="http://schemas.microsoft.com/office/drawing/2014/main" id="{0FE1E557-050A-D579-B3D5-D26106AEAF4C}"/>
              </a:ext>
            </a:extLst>
          </p:cNvPr>
          <p:cNvCxnSpPr>
            <a:cxnSpLocks/>
          </p:cNvCxnSpPr>
          <p:nvPr/>
        </p:nvCxnSpPr>
        <p:spPr>
          <a:xfrm>
            <a:off x="8958991" y="3414003"/>
            <a:ext cx="0" cy="824656"/>
          </a:xfrm>
          <a:prstGeom prst="straightConnector1">
            <a:avLst/>
          </a:prstGeom>
          <a:ln w="185166">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E82906BC-17E7-DE7D-E56C-C4FB66445440}"/>
              </a:ext>
            </a:extLst>
          </p:cNvPr>
          <p:cNvCxnSpPr>
            <a:cxnSpLocks/>
          </p:cNvCxnSpPr>
          <p:nvPr/>
        </p:nvCxnSpPr>
        <p:spPr>
          <a:xfrm>
            <a:off x="7108622" y="4452480"/>
            <a:ext cx="1438427" cy="1201366"/>
          </a:xfrm>
          <a:prstGeom prst="straightConnector1">
            <a:avLst/>
          </a:prstGeom>
          <a:ln w="53467">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Elbow Connector 17">
            <a:extLst>
              <a:ext uri="{FF2B5EF4-FFF2-40B4-BE49-F238E27FC236}">
                <a16:creationId xmlns:a16="http://schemas.microsoft.com/office/drawing/2014/main" id="{858A5D1D-698E-1732-B017-3495DBC6F0E6}"/>
              </a:ext>
            </a:extLst>
          </p:cNvPr>
          <p:cNvCxnSpPr>
            <a:cxnSpLocks/>
          </p:cNvCxnSpPr>
          <p:nvPr/>
        </p:nvCxnSpPr>
        <p:spPr>
          <a:xfrm flipH="1" flipV="1">
            <a:off x="9370719" y="3226640"/>
            <a:ext cx="2295" cy="2432222"/>
          </a:xfrm>
          <a:prstGeom prst="bentConnector3">
            <a:avLst>
              <a:gd name="adj1" fmla="val -18977996"/>
            </a:avLst>
          </a:prstGeom>
          <a:ln w="47879">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2BD2BEE6-6F06-A263-71AB-B33D1CFFED87}"/>
              </a:ext>
            </a:extLst>
          </p:cNvPr>
          <p:cNvCxnSpPr>
            <a:stCxn id="33" idx="3"/>
            <a:endCxn id="34" idx="1"/>
          </p:cNvCxnSpPr>
          <p:nvPr/>
        </p:nvCxnSpPr>
        <p:spPr>
          <a:xfrm>
            <a:off x="5313419" y="4447252"/>
            <a:ext cx="1213594" cy="1"/>
          </a:xfrm>
          <a:prstGeom prst="straightConnector1">
            <a:avLst/>
          </a:prstGeom>
          <a:ln w="73279">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8BAAB08-A6C0-BBC4-550B-508598763C0A}"/>
              </a:ext>
            </a:extLst>
          </p:cNvPr>
          <p:cNvCxnSpPr>
            <a:cxnSpLocks/>
          </p:cNvCxnSpPr>
          <p:nvPr/>
        </p:nvCxnSpPr>
        <p:spPr>
          <a:xfrm>
            <a:off x="6931218" y="3416389"/>
            <a:ext cx="0" cy="828453"/>
          </a:xfrm>
          <a:prstGeom prst="straightConnector1">
            <a:avLst/>
          </a:prstGeom>
          <a:ln w="26416">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5D9858F5-CE5A-55B0-0DE0-F28BB315DD1B}"/>
              </a:ext>
            </a:extLst>
          </p:cNvPr>
          <p:cNvCxnSpPr>
            <a:cxnSpLocks/>
          </p:cNvCxnSpPr>
          <p:nvPr/>
        </p:nvCxnSpPr>
        <p:spPr>
          <a:xfrm flipV="1">
            <a:off x="3135374" y="4645989"/>
            <a:ext cx="1365140" cy="1163791"/>
          </a:xfrm>
          <a:prstGeom prst="straightConnector1">
            <a:avLst/>
          </a:prstGeom>
          <a:ln w="49276">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E8F46F2-665B-C91C-5CE2-E8AD82A550B4}"/>
              </a:ext>
            </a:extLst>
          </p:cNvPr>
          <p:cNvCxnSpPr>
            <a:cxnSpLocks/>
          </p:cNvCxnSpPr>
          <p:nvPr/>
        </p:nvCxnSpPr>
        <p:spPr>
          <a:xfrm flipH="1" flipV="1">
            <a:off x="4909213" y="4649663"/>
            <a:ext cx="490" cy="1210199"/>
          </a:xfrm>
          <a:prstGeom prst="straightConnector1">
            <a:avLst/>
          </a:prstGeom>
          <a:ln w="106298">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EC9B095A-F4EF-2762-7EB3-9F57DE59C0AC}"/>
              </a:ext>
            </a:extLst>
          </p:cNvPr>
          <p:cNvCxnSpPr>
            <a:stCxn id="40" idx="2"/>
            <a:endCxn id="38" idx="0"/>
          </p:cNvCxnSpPr>
          <p:nvPr/>
        </p:nvCxnSpPr>
        <p:spPr>
          <a:xfrm>
            <a:off x="2879455" y="3421527"/>
            <a:ext cx="0" cy="2042447"/>
          </a:xfrm>
          <a:prstGeom prst="straightConnector1">
            <a:avLst/>
          </a:prstGeom>
          <a:ln w="35179">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9E1230B3-09C6-290B-00E1-FEB5C3591EDD}"/>
              </a:ext>
            </a:extLst>
          </p:cNvPr>
          <p:cNvSpPr/>
          <p:nvPr/>
        </p:nvSpPr>
        <p:spPr>
          <a:xfrm>
            <a:off x="8554785" y="4246183"/>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sz="1333" i="1" dirty="0">
                <a:solidFill>
                  <a:schemeClr val="tx1"/>
                </a:solidFill>
                <a:latin typeface="Arial" panose="020B0604020202020204" pitchFamily="34" charset="0"/>
                <a:cs typeface="Arial" panose="020B0604020202020204" pitchFamily="34" charset="0"/>
              </a:rPr>
              <a:t>Ν</a:t>
            </a:r>
            <a:r>
              <a:rPr lang="en-US" sz="1333" baseline="-25000" dirty="0">
                <a:solidFill>
                  <a:schemeClr val="tx1"/>
                </a:solidFill>
                <a:latin typeface="Arial" panose="020B0604020202020204" pitchFamily="34" charset="0"/>
                <a:cs typeface="Arial" panose="020B0604020202020204" pitchFamily="34" charset="0"/>
              </a:rPr>
              <a:t>area</a:t>
            </a:r>
            <a:endParaRPr lang="en-US" sz="1333" i="1" dirty="0">
              <a:solidFill>
                <a:schemeClr val="tx1"/>
              </a:solidFill>
              <a:latin typeface="Arial" panose="020B0604020202020204" pitchFamily="34" charset="0"/>
              <a:cs typeface="Arial" panose="020B0604020202020204" pitchFamily="34" charset="0"/>
            </a:endParaRPr>
          </a:p>
        </p:txBody>
      </p:sp>
      <p:sp>
        <p:nvSpPr>
          <p:cNvPr id="25" name="Rectangle 24">
            <a:extLst>
              <a:ext uri="{FF2B5EF4-FFF2-40B4-BE49-F238E27FC236}">
                <a16:creationId xmlns:a16="http://schemas.microsoft.com/office/drawing/2014/main" id="{9C4D4CF5-54BE-E48A-2E6A-CA867C4450DB}"/>
              </a:ext>
            </a:extLst>
          </p:cNvPr>
          <p:cNvSpPr/>
          <p:nvPr/>
        </p:nvSpPr>
        <p:spPr>
          <a:xfrm>
            <a:off x="4505498" y="5462564"/>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dirty="0">
                <a:solidFill>
                  <a:schemeClr val="accent1">
                    <a:lumMod val="75000"/>
                  </a:schemeClr>
                </a:solidFill>
                <a:latin typeface="Arial" panose="020B0604020202020204" pitchFamily="34" charset="0"/>
                <a:cs typeface="Arial" panose="020B0604020202020204" pitchFamily="34" charset="0"/>
              </a:rPr>
              <a:t>C</a:t>
            </a:r>
            <a:r>
              <a:rPr lang="en-US" sz="1333" baseline="-25000" dirty="0">
                <a:solidFill>
                  <a:schemeClr val="accent1">
                    <a:lumMod val="75000"/>
                  </a:schemeClr>
                </a:solidFill>
                <a:latin typeface="Arial" panose="020B0604020202020204" pitchFamily="34" charset="0"/>
                <a:cs typeface="Arial" panose="020B0604020202020204" pitchFamily="34" charset="0"/>
              </a:rPr>
              <a:t>3</a:t>
            </a:r>
            <a:r>
              <a:rPr lang="en-US" sz="1333" dirty="0">
                <a:solidFill>
                  <a:schemeClr val="tx1"/>
                </a:solidFill>
                <a:latin typeface="Arial" panose="020B0604020202020204" pitchFamily="34" charset="0"/>
                <a:cs typeface="Arial" panose="020B0604020202020204" pitchFamily="34" charset="0"/>
              </a:rPr>
              <a:t>/</a:t>
            </a:r>
            <a:r>
              <a:rPr lang="en-US" sz="1333" dirty="0">
                <a:solidFill>
                  <a:srgbClr val="C00000"/>
                </a:solidFill>
                <a:latin typeface="Arial" panose="020B0604020202020204" pitchFamily="34" charset="0"/>
                <a:cs typeface="Arial" panose="020B0604020202020204" pitchFamily="34" charset="0"/>
              </a:rPr>
              <a:t>C</a:t>
            </a:r>
            <a:r>
              <a:rPr lang="en-US" sz="1333" baseline="-25000" dirty="0">
                <a:solidFill>
                  <a:srgbClr val="C00000"/>
                </a:solidFill>
                <a:latin typeface="Arial" panose="020B0604020202020204" pitchFamily="34" charset="0"/>
                <a:cs typeface="Arial" panose="020B0604020202020204" pitchFamily="34" charset="0"/>
              </a:rPr>
              <a:t>4</a:t>
            </a:r>
            <a:endParaRPr lang="en-US" sz="1333" dirty="0">
              <a:solidFill>
                <a:srgbClr val="C00000"/>
              </a:solidFill>
              <a:latin typeface="Arial" panose="020B0604020202020204" pitchFamily="34" charset="0"/>
              <a:cs typeface="Arial" panose="020B0604020202020204" pitchFamily="34" charset="0"/>
            </a:endParaRPr>
          </a:p>
        </p:txBody>
      </p:sp>
      <p:sp>
        <p:nvSpPr>
          <p:cNvPr id="26" name="Rectangle 25">
            <a:extLst>
              <a:ext uri="{FF2B5EF4-FFF2-40B4-BE49-F238E27FC236}">
                <a16:creationId xmlns:a16="http://schemas.microsoft.com/office/drawing/2014/main" id="{DE02BCBC-110D-FEA8-53C9-247412385B8C}"/>
              </a:ext>
            </a:extLst>
          </p:cNvPr>
          <p:cNvSpPr/>
          <p:nvPr/>
        </p:nvSpPr>
        <p:spPr>
          <a:xfrm>
            <a:off x="8557080" y="5463974"/>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M</a:t>
            </a:r>
            <a:r>
              <a:rPr lang="en-US" sz="1333" baseline="-25000" dirty="0">
                <a:solidFill>
                  <a:schemeClr val="tx1"/>
                </a:solidFill>
                <a:latin typeface="Arial" panose="020B0604020202020204" pitchFamily="34" charset="0"/>
                <a:cs typeface="Arial" panose="020B0604020202020204" pitchFamily="34" charset="0"/>
              </a:rPr>
              <a:t>area</a:t>
            </a:r>
            <a:endParaRPr lang="en-US" sz="1333" i="1" dirty="0">
              <a:solidFill>
                <a:schemeClr val="tx1"/>
              </a:solidFill>
              <a:latin typeface="Arial" panose="020B0604020202020204" pitchFamily="34" charset="0"/>
              <a:cs typeface="Arial" panose="020B0604020202020204" pitchFamily="34" charset="0"/>
            </a:endParaRPr>
          </a:p>
        </p:txBody>
      </p:sp>
      <p:sp>
        <p:nvSpPr>
          <p:cNvPr id="27" name="Rectangle 26">
            <a:extLst>
              <a:ext uri="{FF2B5EF4-FFF2-40B4-BE49-F238E27FC236}">
                <a16:creationId xmlns:a16="http://schemas.microsoft.com/office/drawing/2014/main" id="{59CD9D92-5B34-7040-51AC-D581D199A303}"/>
              </a:ext>
            </a:extLst>
          </p:cNvPr>
          <p:cNvSpPr/>
          <p:nvPr/>
        </p:nvSpPr>
        <p:spPr>
          <a:xfrm>
            <a:off x="8554785" y="3031752"/>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N</a:t>
            </a:r>
            <a:r>
              <a:rPr lang="en-US" sz="1333" baseline="-25000" dirty="0">
                <a:solidFill>
                  <a:schemeClr val="tx1"/>
                </a:solidFill>
                <a:latin typeface="Arial" panose="020B0604020202020204" pitchFamily="34" charset="0"/>
                <a:cs typeface="Arial" panose="020B0604020202020204" pitchFamily="34" charset="0"/>
              </a:rPr>
              <a:t>mass</a:t>
            </a:r>
            <a:endParaRPr lang="en-US" sz="1333" i="1" dirty="0">
              <a:solidFill>
                <a:schemeClr val="tx1"/>
              </a:solidFill>
              <a:latin typeface="Arial" panose="020B0604020202020204" pitchFamily="34" charset="0"/>
              <a:cs typeface="Arial" panose="020B0604020202020204" pitchFamily="34" charset="0"/>
            </a:endParaRPr>
          </a:p>
        </p:txBody>
      </p:sp>
      <p:sp>
        <p:nvSpPr>
          <p:cNvPr id="28" name="Rectangle 27">
            <a:extLst>
              <a:ext uri="{FF2B5EF4-FFF2-40B4-BE49-F238E27FC236}">
                <a16:creationId xmlns:a16="http://schemas.microsoft.com/office/drawing/2014/main" id="{5377A0E4-E5C3-E4D8-84E4-683B487DD15E}"/>
              </a:ext>
            </a:extLst>
          </p:cNvPr>
          <p:cNvSpPr/>
          <p:nvPr/>
        </p:nvSpPr>
        <p:spPr>
          <a:xfrm>
            <a:off x="6527012" y="3034137"/>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VPD</a:t>
            </a:r>
            <a:r>
              <a:rPr lang="en-US" sz="1333" baseline="-25000" dirty="0">
                <a:solidFill>
                  <a:schemeClr val="tx1"/>
                </a:solidFill>
                <a:latin typeface="Arial" panose="020B0604020202020204" pitchFamily="34" charset="0"/>
                <a:cs typeface="Arial" panose="020B0604020202020204" pitchFamily="34" charset="0"/>
              </a:rPr>
              <a:t>4</a:t>
            </a:r>
            <a:endParaRPr lang="en-US" sz="1333" dirty="0">
              <a:solidFill>
                <a:schemeClr val="tx1"/>
              </a:solidFill>
              <a:latin typeface="Arial" panose="020B0604020202020204" pitchFamily="34" charset="0"/>
              <a:cs typeface="Arial" panose="020B0604020202020204" pitchFamily="34" charset="0"/>
            </a:endParaRPr>
          </a:p>
        </p:txBody>
      </p:sp>
      <p:cxnSp>
        <p:nvCxnSpPr>
          <p:cNvPr id="29" name="Straight Arrow Connector 28">
            <a:extLst>
              <a:ext uri="{FF2B5EF4-FFF2-40B4-BE49-F238E27FC236}">
                <a16:creationId xmlns:a16="http://schemas.microsoft.com/office/drawing/2014/main" id="{5D629E5E-5CF5-3205-A578-37C041776295}"/>
              </a:ext>
            </a:extLst>
          </p:cNvPr>
          <p:cNvCxnSpPr>
            <a:cxnSpLocks/>
          </p:cNvCxnSpPr>
          <p:nvPr/>
        </p:nvCxnSpPr>
        <p:spPr>
          <a:xfrm flipV="1">
            <a:off x="7208796" y="3234163"/>
            <a:ext cx="1338466" cy="1118667"/>
          </a:xfrm>
          <a:prstGeom prst="straightConnector1">
            <a:avLst/>
          </a:prstGeom>
          <a:ln w="26797">
            <a:solidFill>
              <a:schemeClr val="accent1">
                <a:lumMod val="7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7D99607F-569A-B218-DD4F-398A0D74602C}"/>
              </a:ext>
            </a:extLst>
          </p:cNvPr>
          <p:cNvCxnSpPr>
            <a:cxnSpLocks/>
          </p:cNvCxnSpPr>
          <p:nvPr/>
        </p:nvCxnSpPr>
        <p:spPr>
          <a:xfrm>
            <a:off x="3278645" y="3224132"/>
            <a:ext cx="1221348" cy="1019543"/>
          </a:xfrm>
          <a:prstGeom prst="straightConnector1">
            <a:avLst/>
          </a:prstGeom>
          <a:ln w="12700">
            <a:solidFill>
              <a:schemeClr val="bg1">
                <a:lumMod val="6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852413D7-40DD-339D-3539-C663503301D4}"/>
              </a:ext>
            </a:extLst>
          </p:cNvPr>
          <p:cNvCxnSpPr>
            <a:cxnSpLocks/>
          </p:cNvCxnSpPr>
          <p:nvPr/>
        </p:nvCxnSpPr>
        <p:spPr>
          <a:xfrm>
            <a:off x="4905336" y="3424417"/>
            <a:ext cx="3877" cy="820424"/>
          </a:xfrm>
          <a:prstGeom prst="straightConnector1">
            <a:avLst/>
          </a:prstGeom>
          <a:ln w="12700">
            <a:solidFill>
              <a:schemeClr val="bg1">
                <a:lumMod val="65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CBC7EAD7-F6DB-305D-E973-FD23D4D5A707}"/>
              </a:ext>
            </a:extLst>
          </p:cNvPr>
          <p:cNvSpPr/>
          <p:nvPr/>
        </p:nvSpPr>
        <p:spPr>
          <a:xfrm>
            <a:off x="4505008" y="4252364"/>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sz="1333" i="1" dirty="0">
                <a:solidFill>
                  <a:schemeClr val="tx1"/>
                </a:solidFill>
                <a:latin typeface="Arial" panose="020B0604020202020204" pitchFamily="34" charset="0"/>
                <a:cs typeface="Arial" panose="020B0604020202020204" pitchFamily="34" charset="0"/>
              </a:rPr>
              <a:t>β</a:t>
            </a:r>
            <a:endParaRPr lang="en-US" sz="1333" i="1" dirty="0">
              <a:solidFill>
                <a:schemeClr val="tx1"/>
              </a:solidFill>
              <a:latin typeface="Arial" panose="020B0604020202020204" pitchFamily="34" charset="0"/>
              <a:cs typeface="Arial" panose="020B0604020202020204" pitchFamily="34" charset="0"/>
            </a:endParaRPr>
          </a:p>
        </p:txBody>
      </p:sp>
      <p:sp>
        <p:nvSpPr>
          <p:cNvPr id="34" name="Rectangle 33">
            <a:extLst>
              <a:ext uri="{FF2B5EF4-FFF2-40B4-BE49-F238E27FC236}">
                <a16:creationId xmlns:a16="http://schemas.microsoft.com/office/drawing/2014/main" id="{6862D273-0CBE-6BCB-A69B-7F0418F887D3}"/>
              </a:ext>
            </a:extLst>
          </p:cNvPr>
          <p:cNvSpPr/>
          <p:nvPr/>
        </p:nvSpPr>
        <p:spPr>
          <a:xfrm>
            <a:off x="6527012" y="4252365"/>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C</a:t>
            </a:r>
            <a:r>
              <a:rPr lang="en-US" sz="1333" baseline="-25000" dirty="0">
                <a:solidFill>
                  <a:schemeClr val="tx1"/>
                </a:solidFill>
                <a:latin typeface="Arial" panose="020B0604020202020204" pitchFamily="34" charset="0"/>
                <a:cs typeface="Arial" panose="020B0604020202020204" pitchFamily="34" charset="0"/>
              </a:rPr>
              <a:t>i</a:t>
            </a:r>
            <a:r>
              <a:rPr lang="en-US" sz="1333" i="1" dirty="0">
                <a:solidFill>
                  <a:schemeClr val="tx1"/>
                </a:solidFill>
                <a:latin typeface="Arial" panose="020B0604020202020204" pitchFamily="34" charset="0"/>
                <a:cs typeface="Arial" panose="020B0604020202020204" pitchFamily="34" charset="0"/>
              </a:rPr>
              <a:t>:C</a:t>
            </a:r>
            <a:r>
              <a:rPr lang="en-US" sz="1333" baseline="-25000" dirty="0">
                <a:solidFill>
                  <a:schemeClr val="tx1"/>
                </a:solidFill>
                <a:latin typeface="Arial" panose="020B0604020202020204" pitchFamily="34" charset="0"/>
                <a:cs typeface="Arial" panose="020B0604020202020204" pitchFamily="34" charset="0"/>
              </a:rPr>
              <a:t>a</a:t>
            </a:r>
          </a:p>
        </p:txBody>
      </p:sp>
      <p:cxnSp>
        <p:nvCxnSpPr>
          <p:cNvPr id="35" name="Elbow Connector 34">
            <a:extLst>
              <a:ext uri="{FF2B5EF4-FFF2-40B4-BE49-F238E27FC236}">
                <a16:creationId xmlns:a16="http://schemas.microsoft.com/office/drawing/2014/main" id="{AEB116BA-7CB3-3BEE-04E9-463EE6F6B4A2}"/>
              </a:ext>
            </a:extLst>
          </p:cNvPr>
          <p:cNvCxnSpPr>
            <a:cxnSpLocks/>
          </p:cNvCxnSpPr>
          <p:nvPr/>
        </p:nvCxnSpPr>
        <p:spPr>
          <a:xfrm rot="16200000" flipH="1">
            <a:off x="5920370" y="2815342"/>
            <a:ext cx="5643" cy="6081831"/>
          </a:xfrm>
          <a:prstGeom prst="bentConnector3">
            <a:avLst>
              <a:gd name="adj1" fmla="val 7743488"/>
            </a:avLst>
          </a:prstGeom>
          <a:ln w="47244">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Elbow Connector 35">
            <a:extLst>
              <a:ext uri="{FF2B5EF4-FFF2-40B4-BE49-F238E27FC236}">
                <a16:creationId xmlns:a16="http://schemas.microsoft.com/office/drawing/2014/main" id="{8126DF44-8AFE-C7AB-AD5B-8F17986AF541}"/>
              </a:ext>
            </a:extLst>
          </p:cNvPr>
          <p:cNvCxnSpPr>
            <a:cxnSpLocks/>
          </p:cNvCxnSpPr>
          <p:nvPr/>
        </p:nvCxnSpPr>
        <p:spPr>
          <a:xfrm rot="10800000" flipH="1">
            <a:off x="2773076" y="3024228"/>
            <a:ext cx="6483741" cy="2627110"/>
          </a:xfrm>
          <a:prstGeom prst="bentConnector4">
            <a:avLst>
              <a:gd name="adj1" fmla="val -9886"/>
              <a:gd name="adj2" fmla="val 123721"/>
            </a:avLst>
          </a:prstGeom>
          <a:ln w="58547">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Elbow Connector 36">
            <a:extLst>
              <a:ext uri="{FF2B5EF4-FFF2-40B4-BE49-F238E27FC236}">
                <a16:creationId xmlns:a16="http://schemas.microsoft.com/office/drawing/2014/main" id="{C31BA041-1E08-7139-4A9B-C3634AD4DA05}"/>
              </a:ext>
            </a:extLst>
          </p:cNvPr>
          <p:cNvCxnSpPr>
            <a:cxnSpLocks/>
          </p:cNvCxnSpPr>
          <p:nvPr/>
        </p:nvCxnSpPr>
        <p:spPr>
          <a:xfrm rot="5400000" flipH="1" flipV="1">
            <a:off x="6926957" y="1005116"/>
            <a:ext cx="10413" cy="4053654"/>
          </a:xfrm>
          <a:prstGeom prst="bentConnector3">
            <a:avLst>
              <a:gd name="adj1" fmla="val 3608240"/>
            </a:avLst>
          </a:prstGeom>
          <a:ln w="7747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40A35C05-959C-07BF-692E-C7DDB55BBD81}"/>
              </a:ext>
            </a:extLst>
          </p:cNvPr>
          <p:cNvSpPr/>
          <p:nvPr/>
        </p:nvSpPr>
        <p:spPr>
          <a:xfrm>
            <a:off x="2475249" y="5463974"/>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Soil N</a:t>
            </a:r>
            <a:endParaRPr lang="en-US" sz="1333" dirty="0">
              <a:solidFill>
                <a:schemeClr val="tx1"/>
              </a:solidFill>
              <a:latin typeface="Arial" panose="020B0604020202020204" pitchFamily="34" charset="0"/>
              <a:cs typeface="Arial" panose="020B0604020202020204" pitchFamily="34" charset="0"/>
            </a:endParaRPr>
          </a:p>
        </p:txBody>
      </p:sp>
      <p:sp>
        <p:nvSpPr>
          <p:cNvPr id="39" name="Rectangle 38">
            <a:extLst>
              <a:ext uri="{FF2B5EF4-FFF2-40B4-BE49-F238E27FC236}">
                <a16:creationId xmlns:a16="http://schemas.microsoft.com/office/drawing/2014/main" id="{808EB2FD-9A15-9773-8A4E-A16BDFE6D5DE}"/>
              </a:ext>
            </a:extLst>
          </p:cNvPr>
          <p:cNvSpPr/>
          <p:nvPr/>
        </p:nvSpPr>
        <p:spPr>
          <a:xfrm>
            <a:off x="4501131" y="3042165"/>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N</a:t>
            </a:r>
            <a:r>
              <a:rPr lang="en-US" sz="1333" baseline="-25000" dirty="0">
                <a:solidFill>
                  <a:schemeClr val="tx1"/>
                </a:solidFill>
                <a:latin typeface="Arial" panose="020B0604020202020204" pitchFamily="34" charset="0"/>
                <a:cs typeface="Arial" panose="020B0604020202020204" pitchFamily="34" charset="0"/>
              </a:rPr>
              <a:t>fixer</a:t>
            </a:r>
            <a:endParaRPr lang="en-US" sz="1333" i="1" dirty="0">
              <a:solidFill>
                <a:schemeClr val="tx1"/>
              </a:solidFill>
              <a:latin typeface="Arial" panose="020B0604020202020204" pitchFamily="34" charset="0"/>
              <a:cs typeface="Arial" panose="020B0604020202020204" pitchFamily="34" charset="0"/>
            </a:endParaRPr>
          </a:p>
        </p:txBody>
      </p:sp>
      <p:sp>
        <p:nvSpPr>
          <p:cNvPr id="40" name="Rectangle 39">
            <a:extLst>
              <a:ext uri="{FF2B5EF4-FFF2-40B4-BE49-F238E27FC236}">
                <a16:creationId xmlns:a16="http://schemas.microsoft.com/office/drawing/2014/main" id="{50831038-66EA-B836-A53F-E2400369772D}"/>
              </a:ext>
            </a:extLst>
          </p:cNvPr>
          <p:cNvSpPr/>
          <p:nvPr/>
        </p:nvSpPr>
        <p:spPr>
          <a:xfrm>
            <a:off x="2475249" y="3031752"/>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SM</a:t>
            </a:r>
            <a:r>
              <a:rPr lang="en-US" sz="1333" baseline="-25000" dirty="0">
                <a:solidFill>
                  <a:schemeClr val="tx1"/>
                </a:solidFill>
                <a:latin typeface="Arial" panose="020B0604020202020204" pitchFamily="34" charset="0"/>
                <a:cs typeface="Arial" panose="020B0604020202020204" pitchFamily="34" charset="0"/>
              </a:rPr>
              <a:t>90</a:t>
            </a:r>
            <a:endParaRPr lang="en-US" sz="1333" dirty="0">
              <a:solidFill>
                <a:schemeClr val="tx1"/>
              </a:solidFill>
              <a:latin typeface="Arial" panose="020B0604020202020204" pitchFamily="34" charset="0"/>
              <a:cs typeface="Arial" panose="020B0604020202020204" pitchFamily="34" charset="0"/>
            </a:endParaRPr>
          </a:p>
        </p:txBody>
      </p:sp>
      <p:sp>
        <p:nvSpPr>
          <p:cNvPr id="12" name="Title 11">
            <a:extLst>
              <a:ext uri="{FF2B5EF4-FFF2-40B4-BE49-F238E27FC236}">
                <a16:creationId xmlns:a16="http://schemas.microsoft.com/office/drawing/2014/main" id="{FFFFD6D4-1A57-663F-B199-677C25422069}"/>
              </a:ext>
            </a:extLst>
          </p:cNvPr>
          <p:cNvSpPr>
            <a:spLocks noGrp="1"/>
          </p:cNvSpPr>
          <p:nvPr>
            <p:ph type="title"/>
          </p:nvPr>
        </p:nvSpPr>
        <p:spPr/>
        <p:txBody>
          <a:bodyPr>
            <a:normAutofit/>
          </a:bodyPr>
          <a:lstStyle/>
          <a:p>
            <a:r>
              <a:rPr lang="en-US" sz="3600" dirty="0"/>
              <a:t>… and indirectly </a:t>
            </a:r>
            <a:r>
              <a:rPr lang="en-US" sz="3600" b="1" dirty="0">
                <a:solidFill>
                  <a:schemeClr val="accent1">
                    <a:lumMod val="75000"/>
                  </a:schemeClr>
                </a:solidFill>
              </a:rPr>
              <a:t>increased</a:t>
            </a:r>
            <a:r>
              <a:rPr lang="en-US" sz="3600" dirty="0"/>
              <a:t> </a:t>
            </a:r>
            <a:r>
              <a:rPr lang="en-US" sz="3600" i="1" dirty="0"/>
              <a:t>N</a:t>
            </a:r>
            <a:r>
              <a:rPr lang="en-US" sz="3600" baseline="-25000" dirty="0"/>
              <a:t>area</a:t>
            </a:r>
            <a:r>
              <a:rPr lang="en-US" sz="3600" dirty="0"/>
              <a:t> through </a:t>
            </a:r>
            <a:r>
              <a:rPr lang="en-US" sz="3600" b="1" dirty="0">
                <a:solidFill>
                  <a:srgbClr val="C00000"/>
                </a:solidFill>
              </a:rPr>
              <a:t>reductions</a:t>
            </a:r>
            <a:r>
              <a:rPr lang="en-US" sz="3600" dirty="0"/>
              <a:t> in </a:t>
            </a:r>
            <a:r>
              <a:rPr lang="el-GR" sz="3600" i="1" dirty="0"/>
              <a:t>β</a:t>
            </a:r>
            <a:endParaRPr lang="en-US" sz="3600" dirty="0"/>
          </a:p>
        </p:txBody>
      </p:sp>
      <p:sp>
        <p:nvSpPr>
          <p:cNvPr id="3" name="TextBox 2">
            <a:extLst>
              <a:ext uri="{FF2B5EF4-FFF2-40B4-BE49-F238E27FC236}">
                <a16:creationId xmlns:a16="http://schemas.microsoft.com/office/drawing/2014/main" id="{D2CBEE9E-80C9-7E01-401B-0A1BE2796AB0}"/>
              </a:ext>
            </a:extLst>
          </p:cNvPr>
          <p:cNvSpPr txBox="1"/>
          <p:nvPr/>
        </p:nvSpPr>
        <p:spPr>
          <a:xfrm>
            <a:off x="6600" y="6283521"/>
            <a:ext cx="992579" cy="369332"/>
          </a:xfrm>
          <a:prstGeom prst="rect">
            <a:avLst/>
          </a:prstGeom>
          <a:noFill/>
        </p:spPr>
        <p:txBody>
          <a:bodyPr wrap="none" rtlCol="0">
            <a:spAutoFit/>
          </a:bodyPr>
          <a:lstStyle/>
          <a:p>
            <a:r>
              <a:rPr lang="en-US" dirty="0">
                <a:solidFill>
                  <a:schemeClr val="accent1">
                    <a:lumMod val="75000"/>
                  </a:schemeClr>
                </a:solidFill>
                <a:latin typeface="Arial" panose="020B0604020202020204" pitchFamily="34" charset="0"/>
                <a:cs typeface="Arial" panose="020B0604020202020204" pitchFamily="34" charset="0"/>
              </a:rPr>
              <a:t>Positive</a:t>
            </a:r>
          </a:p>
        </p:txBody>
      </p:sp>
      <p:sp>
        <p:nvSpPr>
          <p:cNvPr id="11" name="TextBox 10">
            <a:extLst>
              <a:ext uri="{FF2B5EF4-FFF2-40B4-BE49-F238E27FC236}">
                <a16:creationId xmlns:a16="http://schemas.microsoft.com/office/drawing/2014/main" id="{68AC8EEF-CDE4-1A65-98CF-2485C8CD9BBB}"/>
              </a:ext>
            </a:extLst>
          </p:cNvPr>
          <p:cNvSpPr txBox="1"/>
          <p:nvPr/>
        </p:nvSpPr>
        <p:spPr>
          <a:xfrm>
            <a:off x="-8709" y="6536809"/>
            <a:ext cx="1095172" cy="369332"/>
          </a:xfrm>
          <a:prstGeom prst="rect">
            <a:avLst/>
          </a:prstGeom>
          <a:noFill/>
        </p:spPr>
        <p:txBody>
          <a:bodyPr wrap="none" rtlCol="0">
            <a:spAutoFit/>
          </a:bodyPr>
          <a:lstStyle/>
          <a:p>
            <a:r>
              <a:rPr lang="en-US" dirty="0">
                <a:solidFill>
                  <a:srgbClr val="C00000"/>
                </a:solidFill>
                <a:latin typeface="Arial" panose="020B0604020202020204" pitchFamily="34" charset="0"/>
                <a:cs typeface="Arial" panose="020B0604020202020204" pitchFamily="34" charset="0"/>
              </a:rPr>
              <a:t>Negative</a:t>
            </a:r>
          </a:p>
        </p:txBody>
      </p:sp>
    </p:spTree>
    <p:extLst>
      <p:ext uri="{BB962C8B-B14F-4D97-AF65-F5344CB8AC3E}">
        <p14:creationId xmlns:p14="http://schemas.microsoft.com/office/powerpoint/2010/main" val="383059207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3392C-0E6A-1C6D-26C4-8A1DE4C9AA85}"/>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Conclusions</a:t>
            </a:r>
          </a:p>
        </p:txBody>
      </p:sp>
      <p:sp>
        <p:nvSpPr>
          <p:cNvPr id="10" name="Content Placeholder 9">
            <a:extLst>
              <a:ext uri="{FF2B5EF4-FFF2-40B4-BE49-F238E27FC236}">
                <a16:creationId xmlns:a16="http://schemas.microsoft.com/office/drawing/2014/main" id="{B0F6B2F9-3295-42A9-9165-0956D8997956}"/>
              </a:ext>
            </a:extLst>
          </p:cNvPr>
          <p:cNvSpPr>
            <a:spLocks noGrp="1"/>
          </p:cNvSpPr>
          <p:nvPr>
            <p:ph sz="half" idx="1"/>
          </p:nvPr>
        </p:nvSpPr>
        <p:spPr/>
        <p:txBody>
          <a:bodyPr>
            <a:normAutofit lnSpcReduction="10000"/>
          </a:bodyPr>
          <a:lstStyle/>
          <a:p>
            <a:r>
              <a:rPr lang="el-GR" i="1" dirty="0">
                <a:latin typeface="Arial" panose="020B0604020202020204" pitchFamily="34" charset="0"/>
                <a:cs typeface="Arial" panose="020B0604020202020204" pitchFamily="34" charset="0"/>
              </a:rPr>
              <a:t>β</a:t>
            </a:r>
            <a:r>
              <a:rPr lang="en-US" dirty="0">
                <a:latin typeface="Arial" panose="020B0604020202020204" pitchFamily="34" charset="0"/>
                <a:cs typeface="Arial" panose="020B0604020202020204" pitchFamily="34" charset="0"/>
              </a:rPr>
              <a:t> dynamically changes across environments</a:t>
            </a:r>
          </a:p>
          <a:p>
            <a:pPr marL="0" indent="0">
              <a:buNone/>
            </a:pPr>
            <a:endParaRPr lang="en-US" dirty="0">
              <a:latin typeface="Arial" panose="020B0604020202020204" pitchFamily="34" charset="0"/>
              <a:cs typeface="Arial" panose="020B0604020202020204" pitchFamily="34" charset="0"/>
            </a:endParaRPr>
          </a:p>
          <a:p>
            <a:r>
              <a:rPr lang="en-US" dirty="0">
                <a:solidFill>
                  <a:schemeClr val="bg1"/>
                </a:solidFill>
                <a:latin typeface="Arial" panose="020B0604020202020204" pitchFamily="34" charset="0"/>
                <a:cs typeface="Arial" panose="020B0604020202020204" pitchFamily="34" charset="0"/>
              </a:rPr>
              <a:t>Soil N is more important for determining variance in </a:t>
            </a:r>
            <a:r>
              <a:rPr lang="el-GR" i="1" dirty="0">
                <a:solidFill>
                  <a:schemeClr val="bg1"/>
                </a:solidFill>
                <a:latin typeface="Arial" panose="020B0604020202020204" pitchFamily="34" charset="0"/>
                <a:cs typeface="Arial" panose="020B0604020202020204" pitchFamily="34" charset="0"/>
              </a:rPr>
              <a:t>β</a:t>
            </a:r>
            <a:r>
              <a:rPr lang="en-US" dirty="0">
                <a:solidFill>
                  <a:schemeClr val="bg1"/>
                </a:solidFill>
                <a:latin typeface="Arial" panose="020B0604020202020204" pitchFamily="34" charset="0"/>
                <a:cs typeface="Arial" panose="020B0604020202020204" pitchFamily="34" charset="0"/>
              </a:rPr>
              <a:t> than soil moisture</a:t>
            </a:r>
          </a:p>
          <a:p>
            <a:endParaRPr lang="en-US" dirty="0">
              <a:solidFill>
                <a:schemeClr val="bg1"/>
              </a:solidFill>
              <a:latin typeface="Arial" panose="020B0604020202020204" pitchFamily="34" charset="0"/>
              <a:cs typeface="Arial" panose="020B0604020202020204" pitchFamily="34" charset="0"/>
            </a:endParaRPr>
          </a:p>
          <a:p>
            <a:r>
              <a:rPr lang="en-US" dirty="0">
                <a:solidFill>
                  <a:schemeClr val="bg1"/>
                </a:solidFill>
                <a:latin typeface="Arial" panose="020B0604020202020204" pitchFamily="34" charset="0"/>
                <a:cs typeface="Arial" panose="020B0604020202020204" pitchFamily="34" charset="0"/>
              </a:rPr>
              <a:t>Leaf N is both a direct and indirect product of soil N availability</a:t>
            </a:r>
          </a:p>
        </p:txBody>
      </p:sp>
      <p:pic>
        <p:nvPicPr>
          <p:cNvPr id="15" name="Content Placeholder 14" descr="Chart, histogram&#10;&#10;Description automatically generated">
            <a:extLst>
              <a:ext uri="{FF2B5EF4-FFF2-40B4-BE49-F238E27FC236}">
                <a16:creationId xmlns:a16="http://schemas.microsoft.com/office/drawing/2014/main" id="{19F67E3E-2303-749F-25BD-C128D4B8D7DE}"/>
              </a:ext>
            </a:extLst>
          </p:cNvPr>
          <p:cNvPicPr>
            <a:picLocks noGrp="1" noChangeAspect="1"/>
          </p:cNvPicPr>
          <p:nvPr>
            <p:ph sz="half" idx="2"/>
          </p:nvPr>
        </p:nvPicPr>
        <p:blipFill>
          <a:blip r:embed="rId2"/>
          <a:stretch>
            <a:fillRect/>
          </a:stretch>
        </p:blipFill>
        <p:spPr>
          <a:xfrm>
            <a:off x="6172200" y="2072640"/>
            <a:ext cx="6019518" cy="3385979"/>
          </a:xfrm>
        </p:spPr>
      </p:pic>
      <p:sp>
        <p:nvSpPr>
          <p:cNvPr id="4" name="Slide Number Placeholder 3">
            <a:extLst>
              <a:ext uri="{FF2B5EF4-FFF2-40B4-BE49-F238E27FC236}">
                <a16:creationId xmlns:a16="http://schemas.microsoft.com/office/drawing/2014/main" id="{04F47583-B6F3-5B0D-EE83-321E25E9A8A7}"/>
              </a:ext>
            </a:extLst>
          </p:cNvPr>
          <p:cNvSpPr>
            <a:spLocks noGrp="1"/>
          </p:cNvSpPr>
          <p:nvPr>
            <p:ph type="sldNum" sz="quarter" idx="12"/>
          </p:nvPr>
        </p:nvSpPr>
        <p:spPr/>
        <p:txBody>
          <a:bodyPr/>
          <a:lstStyle/>
          <a:p>
            <a:fld id="{CE250C90-A217-6949-8BD2-2F5146168076}" type="slidenum">
              <a:rPr lang="en-US" smtClean="0"/>
              <a:pPr/>
              <a:t>35</a:t>
            </a:fld>
            <a:endParaRPr lang="en-US" sz="2000"/>
          </a:p>
        </p:txBody>
      </p:sp>
    </p:spTree>
    <p:extLst>
      <p:ext uri="{BB962C8B-B14F-4D97-AF65-F5344CB8AC3E}">
        <p14:creationId xmlns:p14="http://schemas.microsoft.com/office/powerpoint/2010/main" val="82899505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3392C-0E6A-1C6D-26C4-8A1DE4C9AA85}"/>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Conclusions</a:t>
            </a:r>
          </a:p>
        </p:txBody>
      </p:sp>
      <p:sp>
        <p:nvSpPr>
          <p:cNvPr id="10" name="Content Placeholder 9">
            <a:extLst>
              <a:ext uri="{FF2B5EF4-FFF2-40B4-BE49-F238E27FC236}">
                <a16:creationId xmlns:a16="http://schemas.microsoft.com/office/drawing/2014/main" id="{B0F6B2F9-3295-42A9-9165-0956D8997956}"/>
              </a:ext>
            </a:extLst>
          </p:cNvPr>
          <p:cNvSpPr>
            <a:spLocks noGrp="1"/>
          </p:cNvSpPr>
          <p:nvPr>
            <p:ph sz="half" idx="1"/>
          </p:nvPr>
        </p:nvSpPr>
        <p:spPr/>
        <p:txBody>
          <a:bodyPr>
            <a:normAutofit lnSpcReduction="10000"/>
          </a:bodyPr>
          <a:lstStyle/>
          <a:p>
            <a:r>
              <a:rPr lang="el-GR" i="1" dirty="0">
                <a:latin typeface="Arial" panose="020B0604020202020204" pitchFamily="34" charset="0"/>
                <a:cs typeface="Arial" panose="020B0604020202020204" pitchFamily="34" charset="0"/>
              </a:rPr>
              <a:t>β</a:t>
            </a:r>
            <a:r>
              <a:rPr lang="en-US" dirty="0">
                <a:latin typeface="Arial" panose="020B0604020202020204" pitchFamily="34" charset="0"/>
                <a:cs typeface="Arial" panose="020B0604020202020204" pitchFamily="34" charset="0"/>
              </a:rPr>
              <a:t> dynamically changes across environments</a:t>
            </a:r>
          </a:p>
          <a:p>
            <a:pPr marL="0" indent="0">
              <a:buNone/>
            </a:pPr>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Soil N is more important for determining variance in </a:t>
            </a:r>
            <a:r>
              <a:rPr lang="el-GR" i="1" dirty="0">
                <a:latin typeface="Arial" panose="020B0604020202020204" pitchFamily="34" charset="0"/>
                <a:cs typeface="Arial" panose="020B0604020202020204" pitchFamily="34" charset="0"/>
              </a:rPr>
              <a:t>β</a:t>
            </a:r>
            <a:r>
              <a:rPr lang="en-US" dirty="0">
                <a:latin typeface="Arial" panose="020B0604020202020204" pitchFamily="34" charset="0"/>
                <a:cs typeface="Arial" panose="020B0604020202020204" pitchFamily="34" charset="0"/>
              </a:rPr>
              <a:t> than soil moisture</a:t>
            </a:r>
          </a:p>
          <a:p>
            <a:endParaRPr lang="en-US" dirty="0">
              <a:latin typeface="Arial" panose="020B0604020202020204" pitchFamily="34" charset="0"/>
              <a:cs typeface="Arial" panose="020B0604020202020204" pitchFamily="34" charset="0"/>
            </a:endParaRPr>
          </a:p>
          <a:p>
            <a:r>
              <a:rPr lang="en-US" dirty="0">
                <a:solidFill>
                  <a:schemeClr val="bg1"/>
                </a:solidFill>
                <a:latin typeface="Arial" panose="020B0604020202020204" pitchFamily="34" charset="0"/>
                <a:cs typeface="Arial" panose="020B0604020202020204" pitchFamily="34" charset="0"/>
              </a:rPr>
              <a:t>Leaf N is both a direct and indirect product of soil N availability</a:t>
            </a:r>
          </a:p>
        </p:txBody>
      </p:sp>
      <p:sp>
        <p:nvSpPr>
          <p:cNvPr id="4" name="Slide Number Placeholder 3">
            <a:extLst>
              <a:ext uri="{FF2B5EF4-FFF2-40B4-BE49-F238E27FC236}">
                <a16:creationId xmlns:a16="http://schemas.microsoft.com/office/drawing/2014/main" id="{04F47583-B6F3-5B0D-EE83-321E25E9A8A7}"/>
              </a:ext>
            </a:extLst>
          </p:cNvPr>
          <p:cNvSpPr>
            <a:spLocks noGrp="1"/>
          </p:cNvSpPr>
          <p:nvPr>
            <p:ph type="sldNum" sz="quarter" idx="12"/>
          </p:nvPr>
        </p:nvSpPr>
        <p:spPr/>
        <p:txBody>
          <a:bodyPr/>
          <a:lstStyle/>
          <a:p>
            <a:fld id="{CE250C90-A217-6949-8BD2-2F5146168076}" type="slidenum">
              <a:rPr lang="en-US" smtClean="0"/>
              <a:pPr/>
              <a:t>36</a:t>
            </a:fld>
            <a:endParaRPr lang="en-US" sz="2000"/>
          </a:p>
        </p:txBody>
      </p:sp>
      <p:cxnSp>
        <p:nvCxnSpPr>
          <p:cNvPr id="6" name="Straight Arrow Connector 5">
            <a:extLst>
              <a:ext uri="{FF2B5EF4-FFF2-40B4-BE49-F238E27FC236}">
                <a16:creationId xmlns:a16="http://schemas.microsoft.com/office/drawing/2014/main" id="{2A9DF60B-0552-0653-B04C-E3771281666D}"/>
              </a:ext>
            </a:extLst>
          </p:cNvPr>
          <p:cNvCxnSpPr>
            <a:cxnSpLocks/>
          </p:cNvCxnSpPr>
          <p:nvPr/>
        </p:nvCxnSpPr>
        <p:spPr>
          <a:xfrm flipV="1">
            <a:off x="8578232" y="3632238"/>
            <a:ext cx="1365140" cy="1163791"/>
          </a:xfrm>
          <a:prstGeom prst="straightConnector1">
            <a:avLst/>
          </a:prstGeom>
          <a:ln w="49276">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5C040F17-56C7-DBBC-EB43-99530BA998FB}"/>
              </a:ext>
            </a:extLst>
          </p:cNvPr>
          <p:cNvCxnSpPr>
            <a:cxnSpLocks/>
          </p:cNvCxnSpPr>
          <p:nvPr/>
        </p:nvCxnSpPr>
        <p:spPr>
          <a:xfrm flipH="1" flipV="1">
            <a:off x="10352071" y="3635912"/>
            <a:ext cx="490" cy="1210199"/>
          </a:xfrm>
          <a:prstGeom prst="straightConnector1">
            <a:avLst/>
          </a:prstGeom>
          <a:ln w="106298">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16C22F47-BF67-3B49-5EAE-9DEEE18A118A}"/>
              </a:ext>
            </a:extLst>
          </p:cNvPr>
          <p:cNvCxnSpPr>
            <a:stCxn id="17" idx="2"/>
            <a:endCxn id="14" idx="0"/>
          </p:cNvCxnSpPr>
          <p:nvPr/>
        </p:nvCxnSpPr>
        <p:spPr>
          <a:xfrm>
            <a:off x="8322313" y="2407776"/>
            <a:ext cx="0" cy="2042447"/>
          </a:xfrm>
          <a:prstGeom prst="straightConnector1">
            <a:avLst/>
          </a:prstGeom>
          <a:ln w="35179">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CA44C4BF-9515-8DD8-9FB7-6D15E52B1467}"/>
              </a:ext>
            </a:extLst>
          </p:cNvPr>
          <p:cNvSpPr/>
          <p:nvPr/>
        </p:nvSpPr>
        <p:spPr>
          <a:xfrm>
            <a:off x="9948356" y="4448813"/>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dirty="0">
                <a:solidFill>
                  <a:schemeClr val="accent1">
                    <a:lumMod val="75000"/>
                  </a:schemeClr>
                </a:solidFill>
                <a:latin typeface="Arial" panose="020B0604020202020204" pitchFamily="34" charset="0"/>
                <a:cs typeface="Arial" panose="020B0604020202020204" pitchFamily="34" charset="0"/>
              </a:rPr>
              <a:t>C</a:t>
            </a:r>
            <a:r>
              <a:rPr lang="en-US" sz="1333" baseline="-25000" dirty="0">
                <a:solidFill>
                  <a:schemeClr val="accent1">
                    <a:lumMod val="75000"/>
                  </a:schemeClr>
                </a:solidFill>
                <a:latin typeface="Arial" panose="020B0604020202020204" pitchFamily="34" charset="0"/>
                <a:cs typeface="Arial" panose="020B0604020202020204" pitchFamily="34" charset="0"/>
              </a:rPr>
              <a:t>3</a:t>
            </a:r>
            <a:r>
              <a:rPr lang="en-US" sz="1333" dirty="0">
                <a:solidFill>
                  <a:schemeClr val="tx1"/>
                </a:solidFill>
                <a:latin typeface="Arial" panose="020B0604020202020204" pitchFamily="34" charset="0"/>
                <a:cs typeface="Arial" panose="020B0604020202020204" pitchFamily="34" charset="0"/>
              </a:rPr>
              <a:t>/</a:t>
            </a:r>
            <a:r>
              <a:rPr lang="en-US" sz="1333" dirty="0">
                <a:solidFill>
                  <a:srgbClr val="C00000"/>
                </a:solidFill>
                <a:latin typeface="Arial" panose="020B0604020202020204" pitchFamily="34" charset="0"/>
                <a:cs typeface="Arial" panose="020B0604020202020204" pitchFamily="34" charset="0"/>
              </a:rPr>
              <a:t>C</a:t>
            </a:r>
            <a:r>
              <a:rPr lang="en-US" sz="1333" baseline="-25000" dirty="0">
                <a:solidFill>
                  <a:srgbClr val="C00000"/>
                </a:solidFill>
                <a:latin typeface="Arial" panose="020B0604020202020204" pitchFamily="34" charset="0"/>
                <a:cs typeface="Arial" panose="020B0604020202020204" pitchFamily="34" charset="0"/>
              </a:rPr>
              <a:t>4</a:t>
            </a:r>
            <a:endParaRPr lang="en-US" sz="1333" dirty="0">
              <a:solidFill>
                <a:srgbClr val="C00000"/>
              </a:solidFill>
              <a:latin typeface="Arial" panose="020B0604020202020204" pitchFamily="34" charset="0"/>
              <a:cs typeface="Arial" panose="020B0604020202020204" pitchFamily="34" charset="0"/>
            </a:endParaRPr>
          </a:p>
        </p:txBody>
      </p:sp>
      <p:cxnSp>
        <p:nvCxnSpPr>
          <p:cNvPr id="11" name="Straight Arrow Connector 10">
            <a:extLst>
              <a:ext uri="{FF2B5EF4-FFF2-40B4-BE49-F238E27FC236}">
                <a16:creationId xmlns:a16="http://schemas.microsoft.com/office/drawing/2014/main" id="{A61D7E6B-A9D8-EACA-A4F6-5E8F4AC7149C}"/>
              </a:ext>
            </a:extLst>
          </p:cNvPr>
          <p:cNvCxnSpPr>
            <a:cxnSpLocks/>
          </p:cNvCxnSpPr>
          <p:nvPr/>
        </p:nvCxnSpPr>
        <p:spPr>
          <a:xfrm>
            <a:off x="8721503" y="2210381"/>
            <a:ext cx="1221348" cy="1019543"/>
          </a:xfrm>
          <a:prstGeom prst="straightConnector1">
            <a:avLst/>
          </a:prstGeom>
          <a:ln w="12700">
            <a:solidFill>
              <a:schemeClr val="bg1">
                <a:lumMod val="6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7CFB0BE4-403E-068B-5153-C7F0435ACE8B}"/>
              </a:ext>
            </a:extLst>
          </p:cNvPr>
          <p:cNvCxnSpPr>
            <a:cxnSpLocks/>
          </p:cNvCxnSpPr>
          <p:nvPr/>
        </p:nvCxnSpPr>
        <p:spPr>
          <a:xfrm>
            <a:off x="10348194" y="2410666"/>
            <a:ext cx="3877" cy="820424"/>
          </a:xfrm>
          <a:prstGeom prst="straightConnector1">
            <a:avLst/>
          </a:prstGeom>
          <a:ln w="12700">
            <a:solidFill>
              <a:schemeClr val="bg1">
                <a:lumMod val="65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6837FF07-928D-4850-CB62-FBCD9E9D0376}"/>
              </a:ext>
            </a:extLst>
          </p:cNvPr>
          <p:cNvSpPr/>
          <p:nvPr/>
        </p:nvSpPr>
        <p:spPr>
          <a:xfrm>
            <a:off x="9947866" y="3238613"/>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sz="1333" i="1" dirty="0">
                <a:solidFill>
                  <a:schemeClr val="tx1"/>
                </a:solidFill>
                <a:latin typeface="Arial" panose="020B0604020202020204" pitchFamily="34" charset="0"/>
                <a:cs typeface="Arial" panose="020B0604020202020204" pitchFamily="34" charset="0"/>
              </a:rPr>
              <a:t>β</a:t>
            </a:r>
            <a:endParaRPr lang="en-US" sz="1333" i="1" dirty="0">
              <a:solidFill>
                <a:schemeClr val="tx1"/>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3E3FAEE-2748-F4EA-D16A-D2300C9A007E}"/>
              </a:ext>
            </a:extLst>
          </p:cNvPr>
          <p:cNvSpPr/>
          <p:nvPr/>
        </p:nvSpPr>
        <p:spPr>
          <a:xfrm>
            <a:off x="7918107" y="4450223"/>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Soil N</a:t>
            </a:r>
            <a:endParaRPr lang="en-US" sz="1333" dirty="0">
              <a:solidFill>
                <a:schemeClr val="tx1"/>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26A5CC4-6DC7-5996-9D37-31B7B3868797}"/>
              </a:ext>
            </a:extLst>
          </p:cNvPr>
          <p:cNvSpPr/>
          <p:nvPr/>
        </p:nvSpPr>
        <p:spPr>
          <a:xfrm>
            <a:off x="9943989" y="2028414"/>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N</a:t>
            </a:r>
            <a:r>
              <a:rPr lang="en-US" sz="1333" baseline="-25000" dirty="0">
                <a:solidFill>
                  <a:schemeClr val="tx1"/>
                </a:solidFill>
                <a:latin typeface="Arial" panose="020B0604020202020204" pitchFamily="34" charset="0"/>
                <a:cs typeface="Arial" panose="020B0604020202020204" pitchFamily="34" charset="0"/>
              </a:rPr>
              <a:t>fixer</a:t>
            </a:r>
            <a:endParaRPr lang="en-US" sz="1333" i="1" dirty="0">
              <a:solidFill>
                <a:schemeClr val="tx1"/>
              </a:solidFill>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44067A50-F2C3-B689-5096-27AC37E357C3}"/>
              </a:ext>
            </a:extLst>
          </p:cNvPr>
          <p:cNvSpPr/>
          <p:nvPr/>
        </p:nvSpPr>
        <p:spPr>
          <a:xfrm>
            <a:off x="7918107" y="2018001"/>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SM</a:t>
            </a:r>
            <a:r>
              <a:rPr lang="en-US" sz="1333" baseline="-25000" dirty="0">
                <a:solidFill>
                  <a:schemeClr val="tx1"/>
                </a:solidFill>
                <a:latin typeface="Arial" panose="020B0604020202020204" pitchFamily="34" charset="0"/>
                <a:cs typeface="Arial" panose="020B0604020202020204" pitchFamily="34" charset="0"/>
              </a:rPr>
              <a:t>90</a:t>
            </a:r>
            <a:endParaRPr lang="en-US" sz="1333"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0078032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3392C-0E6A-1C6D-26C4-8A1DE4C9AA85}"/>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Conclusions</a:t>
            </a:r>
          </a:p>
        </p:txBody>
      </p:sp>
      <p:sp>
        <p:nvSpPr>
          <p:cNvPr id="10" name="Content Placeholder 9">
            <a:extLst>
              <a:ext uri="{FF2B5EF4-FFF2-40B4-BE49-F238E27FC236}">
                <a16:creationId xmlns:a16="http://schemas.microsoft.com/office/drawing/2014/main" id="{B0F6B2F9-3295-42A9-9165-0956D8997956}"/>
              </a:ext>
            </a:extLst>
          </p:cNvPr>
          <p:cNvSpPr>
            <a:spLocks noGrp="1"/>
          </p:cNvSpPr>
          <p:nvPr>
            <p:ph sz="half" idx="1"/>
          </p:nvPr>
        </p:nvSpPr>
        <p:spPr/>
        <p:txBody>
          <a:bodyPr>
            <a:normAutofit lnSpcReduction="10000"/>
          </a:bodyPr>
          <a:lstStyle/>
          <a:p>
            <a:r>
              <a:rPr lang="el-GR" i="1" dirty="0">
                <a:latin typeface="Arial" panose="020B0604020202020204" pitchFamily="34" charset="0"/>
                <a:cs typeface="Arial" panose="020B0604020202020204" pitchFamily="34" charset="0"/>
              </a:rPr>
              <a:t>β</a:t>
            </a:r>
            <a:r>
              <a:rPr lang="en-US" dirty="0">
                <a:latin typeface="Arial" panose="020B0604020202020204" pitchFamily="34" charset="0"/>
                <a:cs typeface="Arial" panose="020B0604020202020204" pitchFamily="34" charset="0"/>
              </a:rPr>
              <a:t> dynamically changes across environments</a:t>
            </a:r>
          </a:p>
          <a:p>
            <a:pPr marL="0" indent="0">
              <a:buNone/>
            </a:pPr>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Soil N is more important for determining variance in </a:t>
            </a:r>
            <a:r>
              <a:rPr lang="el-GR" i="1" dirty="0">
                <a:latin typeface="Arial" panose="020B0604020202020204" pitchFamily="34" charset="0"/>
                <a:cs typeface="Arial" panose="020B0604020202020204" pitchFamily="34" charset="0"/>
              </a:rPr>
              <a:t>β</a:t>
            </a:r>
            <a:r>
              <a:rPr lang="en-US" dirty="0">
                <a:latin typeface="Arial" panose="020B0604020202020204" pitchFamily="34" charset="0"/>
                <a:cs typeface="Arial" panose="020B0604020202020204" pitchFamily="34" charset="0"/>
              </a:rPr>
              <a:t> than soil moisture</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Leaf N is both a direct and indirect product of soil N availability</a:t>
            </a:r>
          </a:p>
        </p:txBody>
      </p:sp>
      <p:sp>
        <p:nvSpPr>
          <p:cNvPr id="4" name="Slide Number Placeholder 3">
            <a:extLst>
              <a:ext uri="{FF2B5EF4-FFF2-40B4-BE49-F238E27FC236}">
                <a16:creationId xmlns:a16="http://schemas.microsoft.com/office/drawing/2014/main" id="{04F47583-B6F3-5B0D-EE83-321E25E9A8A7}"/>
              </a:ext>
            </a:extLst>
          </p:cNvPr>
          <p:cNvSpPr>
            <a:spLocks noGrp="1"/>
          </p:cNvSpPr>
          <p:nvPr>
            <p:ph type="sldNum" sz="quarter" idx="12"/>
          </p:nvPr>
        </p:nvSpPr>
        <p:spPr/>
        <p:txBody>
          <a:bodyPr/>
          <a:lstStyle/>
          <a:p>
            <a:fld id="{CE250C90-A217-6949-8BD2-2F5146168076}" type="slidenum">
              <a:rPr lang="en-US" smtClean="0"/>
              <a:pPr/>
              <a:t>37</a:t>
            </a:fld>
            <a:endParaRPr lang="en-US" sz="2000"/>
          </a:p>
        </p:txBody>
      </p:sp>
      <p:cxnSp>
        <p:nvCxnSpPr>
          <p:cNvPr id="3" name="Straight Arrow Connector 2">
            <a:extLst>
              <a:ext uri="{FF2B5EF4-FFF2-40B4-BE49-F238E27FC236}">
                <a16:creationId xmlns:a16="http://schemas.microsoft.com/office/drawing/2014/main" id="{0C164F3B-319E-2A5E-5FE6-5F38B9DC0AA9}"/>
              </a:ext>
            </a:extLst>
          </p:cNvPr>
          <p:cNvCxnSpPr>
            <a:cxnSpLocks/>
          </p:cNvCxnSpPr>
          <p:nvPr/>
        </p:nvCxnSpPr>
        <p:spPr>
          <a:xfrm flipH="1" flipV="1">
            <a:off x="11275471" y="4025600"/>
            <a:ext cx="2295" cy="828016"/>
          </a:xfrm>
          <a:prstGeom prst="straightConnector1">
            <a:avLst/>
          </a:prstGeom>
          <a:ln w="169926">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66D0D76E-170D-93CE-E939-BDF07DEA66A4}"/>
              </a:ext>
            </a:extLst>
          </p:cNvPr>
          <p:cNvCxnSpPr>
            <a:cxnSpLocks/>
          </p:cNvCxnSpPr>
          <p:nvPr/>
        </p:nvCxnSpPr>
        <p:spPr>
          <a:xfrm>
            <a:off x="11275471" y="2796121"/>
            <a:ext cx="0" cy="824656"/>
          </a:xfrm>
          <a:prstGeom prst="straightConnector1">
            <a:avLst/>
          </a:prstGeom>
          <a:ln w="185166">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BF1EDDC4-AD22-4685-CE70-C112834AC70D}"/>
              </a:ext>
            </a:extLst>
          </p:cNvPr>
          <p:cNvCxnSpPr>
            <a:cxnSpLocks/>
            <a:stCxn id="25" idx="2"/>
          </p:cNvCxnSpPr>
          <p:nvPr/>
        </p:nvCxnSpPr>
        <p:spPr>
          <a:xfrm>
            <a:off x="9921959" y="4018075"/>
            <a:ext cx="941570" cy="1017889"/>
          </a:xfrm>
          <a:prstGeom prst="straightConnector1">
            <a:avLst/>
          </a:prstGeom>
          <a:ln w="53467">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C8F06A89-C61C-8975-21B1-4A7C82085FD7}"/>
              </a:ext>
            </a:extLst>
          </p:cNvPr>
          <p:cNvCxnSpPr>
            <a:stCxn id="24" idx="3"/>
            <a:endCxn id="25" idx="1"/>
          </p:cNvCxnSpPr>
          <p:nvPr/>
        </p:nvCxnSpPr>
        <p:spPr>
          <a:xfrm flipV="1">
            <a:off x="8972652" y="3823188"/>
            <a:ext cx="545101" cy="7525"/>
          </a:xfrm>
          <a:prstGeom prst="straightConnector1">
            <a:avLst/>
          </a:prstGeom>
          <a:ln w="73279">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DEFFD7D9-DCCD-BBD5-2AFC-18AFC1C67BBF}"/>
              </a:ext>
            </a:extLst>
          </p:cNvPr>
          <p:cNvSpPr/>
          <p:nvPr/>
        </p:nvSpPr>
        <p:spPr>
          <a:xfrm>
            <a:off x="10871265" y="3628301"/>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sz="1333" i="1" dirty="0">
                <a:solidFill>
                  <a:schemeClr val="tx1"/>
                </a:solidFill>
                <a:latin typeface="Arial" panose="020B0604020202020204" pitchFamily="34" charset="0"/>
                <a:cs typeface="Arial" panose="020B0604020202020204" pitchFamily="34" charset="0"/>
              </a:rPr>
              <a:t>Ν</a:t>
            </a:r>
            <a:r>
              <a:rPr lang="en-US" sz="1333" baseline="-25000" dirty="0">
                <a:solidFill>
                  <a:schemeClr val="tx1"/>
                </a:solidFill>
                <a:latin typeface="Arial" panose="020B0604020202020204" pitchFamily="34" charset="0"/>
                <a:cs typeface="Arial" panose="020B0604020202020204" pitchFamily="34" charset="0"/>
              </a:rPr>
              <a:t>area</a:t>
            </a:r>
            <a:endParaRPr lang="en-US" sz="1333" i="1" dirty="0">
              <a:solidFill>
                <a:schemeClr val="tx1"/>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360EFCD-6D6C-5CEF-1DDD-285F350533DA}"/>
              </a:ext>
            </a:extLst>
          </p:cNvPr>
          <p:cNvSpPr/>
          <p:nvPr/>
        </p:nvSpPr>
        <p:spPr>
          <a:xfrm>
            <a:off x="10873560" y="4846092"/>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M</a:t>
            </a:r>
            <a:r>
              <a:rPr lang="en-US" sz="1333" baseline="-25000" dirty="0">
                <a:solidFill>
                  <a:schemeClr val="tx1"/>
                </a:solidFill>
                <a:latin typeface="Arial" panose="020B0604020202020204" pitchFamily="34" charset="0"/>
                <a:cs typeface="Arial" panose="020B0604020202020204" pitchFamily="34" charset="0"/>
              </a:rPr>
              <a:t>area</a:t>
            </a:r>
            <a:endParaRPr lang="en-US" sz="1333" i="1" dirty="0">
              <a:solidFill>
                <a:schemeClr val="tx1"/>
              </a:solidFill>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354B2567-B9DE-4129-C8CC-5409C6380479}"/>
              </a:ext>
            </a:extLst>
          </p:cNvPr>
          <p:cNvSpPr/>
          <p:nvPr/>
        </p:nvSpPr>
        <p:spPr>
          <a:xfrm>
            <a:off x="10871265" y="2413870"/>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N</a:t>
            </a:r>
            <a:r>
              <a:rPr lang="en-US" sz="1333" baseline="-25000" dirty="0">
                <a:solidFill>
                  <a:schemeClr val="tx1"/>
                </a:solidFill>
                <a:latin typeface="Arial" panose="020B0604020202020204" pitchFamily="34" charset="0"/>
                <a:cs typeface="Arial" panose="020B0604020202020204" pitchFamily="34" charset="0"/>
              </a:rPr>
              <a:t>mass</a:t>
            </a:r>
            <a:endParaRPr lang="en-US" sz="1333" i="1" dirty="0">
              <a:solidFill>
                <a:schemeClr val="tx1"/>
              </a:solidFill>
              <a:latin typeface="Arial" panose="020B0604020202020204" pitchFamily="34" charset="0"/>
              <a:cs typeface="Arial" panose="020B0604020202020204" pitchFamily="34" charset="0"/>
            </a:endParaRPr>
          </a:p>
        </p:txBody>
      </p:sp>
      <p:cxnSp>
        <p:nvCxnSpPr>
          <p:cNvPr id="23" name="Straight Arrow Connector 22">
            <a:extLst>
              <a:ext uri="{FF2B5EF4-FFF2-40B4-BE49-F238E27FC236}">
                <a16:creationId xmlns:a16="http://schemas.microsoft.com/office/drawing/2014/main" id="{5738A0B7-DC12-4261-A6B0-BEFA5BA9E47F}"/>
              </a:ext>
            </a:extLst>
          </p:cNvPr>
          <p:cNvCxnSpPr>
            <a:cxnSpLocks/>
            <a:stCxn id="25" idx="0"/>
          </p:cNvCxnSpPr>
          <p:nvPr/>
        </p:nvCxnSpPr>
        <p:spPr>
          <a:xfrm flipV="1">
            <a:off x="9921959" y="2616281"/>
            <a:ext cx="941783" cy="1012019"/>
          </a:xfrm>
          <a:prstGeom prst="straightConnector1">
            <a:avLst/>
          </a:prstGeom>
          <a:ln w="26797">
            <a:solidFill>
              <a:schemeClr val="accent1">
                <a:lumMod val="7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6AD11244-94D9-9D09-A19E-A46EF7115A29}"/>
              </a:ext>
            </a:extLst>
          </p:cNvPr>
          <p:cNvSpPr/>
          <p:nvPr/>
        </p:nvSpPr>
        <p:spPr>
          <a:xfrm>
            <a:off x="8164241" y="3635825"/>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sz="1333" i="1" dirty="0">
                <a:solidFill>
                  <a:schemeClr val="tx1"/>
                </a:solidFill>
                <a:latin typeface="Arial" panose="020B0604020202020204" pitchFamily="34" charset="0"/>
                <a:cs typeface="Arial" panose="020B0604020202020204" pitchFamily="34" charset="0"/>
              </a:rPr>
              <a:t>β</a:t>
            </a:r>
            <a:endParaRPr lang="en-US" sz="1333" i="1" dirty="0">
              <a:solidFill>
                <a:schemeClr val="tx1"/>
              </a:solidFill>
              <a:latin typeface="Arial" panose="020B0604020202020204" pitchFamily="34" charset="0"/>
              <a:cs typeface="Arial" panose="020B0604020202020204" pitchFamily="34" charset="0"/>
            </a:endParaRPr>
          </a:p>
        </p:txBody>
      </p:sp>
      <p:sp>
        <p:nvSpPr>
          <p:cNvPr id="25" name="Rectangle 24">
            <a:extLst>
              <a:ext uri="{FF2B5EF4-FFF2-40B4-BE49-F238E27FC236}">
                <a16:creationId xmlns:a16="http://schemas.microsoft.com/office/drawing/2014/main" id="{DC7A2FA5-A91B-E43A-D5C0-698597F7CBA1}"/>
              </a:ext>
            </a:extLst>
          </p:cNvPr>
          <p:cNvSpPr/>
          <p:nvPr/>
        </p:nvSpPr>
        <p:spPr>
          <a:xfrm>
            <a:off x="9517753" y="3628300"/>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C</a:t>
            </a:r>
            <a:r>
              <a:rPr lang="en-US" sz="1333" baseline="-25000" dirty="0">
                <a:solidFill>
                  <a:schemeClr val="tx1"/>
                </a:solidFill>
                <a:latin typeface="Arial" panose="020B0604020202020204" pitchFamily="34" charset="0"/>
                <a:cs typeface="Arial" panose="020B0604020202020204" pitchFamily="34" charset="0"/>
              </a:rPr>
              <a:t>i</a:t>
            </a:r>
            <a:r>
              <a:rPr lang="en-US" sz="1333" i="1" dirty="0">
                <a:solidFill>
                  <a:schemeClr val="tx1"/>
                </a:solidFill>
                <a:latin typeface="Arial" panose="020B0604020202020204" pitchFamily="34" charset="0"/>
                <a:cs typeface="Arial" panose="020B0604020202020204" pitchFamily="34" charset="0"/>
              </a:rPr>
              <a:t>:C</a:t>
            </a:r>
            <a:r>
              <a:rPr lang="en-US" sz="1333" baseline="-25000" dirty="0">
                <a:solidFill>
                  <a:schemeClr val="tx1"/>
                </a:solidFill>
                <a:latin typeface="Arial" panose="020B0604020202020204" pitchFamily="34" charset="0"/>
                <a:cs typeface="Arial" panose="020B0604020202020204" pitchFamily="34" charset="0"/>
              </a:rPr>
              <a:t>a</a:t>
            </a:r>
          </a:p>
        </p:txBody>
      </p:sp>
      <p:cxnSp>
        <p:nvCxnSpPr>
          <p:cNvPr id="26" name="Elbow Connector 25">
            <a:extLst>
              <a:ext uri="{FF2B5EF4-FFF2-40B4-BE49-F238E27FC236}">
                <a16:creationId xmlns:a16="http://schemas.microsoft.com/office/drawing/2014/main" id="{DE3AB5E7-5D20-CA5C-F3EA-CF348287FA2B}"/>
              </a:ext>
            </a:extLst>
          </p:cNvPr>
          <p:cNvCxnSpPr>
            <a:cxnSpLocks/>
            <a:stCxn id="27" idx="1"/>
            <a:endCxn id="22" idx="0"/>
          </p:cNvCxnSpPr>
          <p:nvPr/>
        </p:nvCxnSpPr>
        <p:spPr>
          <a:xfrm rot="10800000" flipH="1">
            <a:off x="6955493" y="2413870"/>
            <a:ext cx="4319978" cy="2622094"/>
          </a:xfrm>
          <a:prstGeom prst="bentConnector4">
            <a:avLst>
              <a:gd name="adj1" fmla="val -3881"/>
              <a:gd name="adj2" fmla="val 110379"/>
            </a:avLst>
          </a:prstGeom>
          <a:ln w="58547">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F1CFD1E2-DD62-862B-A168-09053EA6864D}"/>
              </a:ext>
            </a:extLst>
          </p:cNvPr>
          <p:cNvSpPr/>
          <p:nvPr/>
        </p:nvSpPr>
        <p:spPr>
          <a:xfrm>
            <a:off x="6955493" y="4841076"/>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Soil N</a:t>
            </a:r>
            <a:endParaRPr lang="en-US" sz="1333" dirty="0">
              <a:solidFill>
                <a:schemeClr val="tx1"/>
              </a:solidFill>
              <a:latin typeface="Arial" panose="020B0604020202020204" pitchFamily="34" charset="0"/>
              <a:cs typeface="Arial" panose="020B0604020202020204" pitchFamily="34" charset="0"/>
            </a:endParaRPr>
          </a:p>
        </p:txBody>
      </p:sp>
      <p:cxnSp>
        <p:nvCxnSpPr>
          <p:cNvPr id="44" name="Elbow Connector 43">
            <a:extLst>
              <a:ext uri="{FF2B5EF4-FFF2-40B4-BE49-F238E27FC236}">
                <a16:creationId xmlns:a16="http://schemas.microsoft.com/office/drawing/2014/main" id="{5FDCC4C9-9585-9F31-B56B-61DDAC22AA1E}"/>
              </a:ext>
            </a:extLst>
          </p:cNvPr>
          <p:cNvCxnSpPr>
            <a:stCxn id="27" idx="0"/>
            <a:endCxn id="24" idx="1"/>
          </p:cNvCxnSpPr>
          <p:nvPr/>
        </p:nvCxnSpPr>
        <p:spPr>
          <a:xfrm rot="5400000" flipH="1" flipV="1">
            <a:off x="7256789" y="3933624"/>
            <a:ext cx="1010363" cy="804542"/>
          </a:xfrm>
          <a:prstGeom prst="bentConnector2">
            <a:avLst/>
          </a:prstGeom>
          <a:ln w="49276">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6826392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8FC407-8588-2459-A26B-DA6AEFE42680}"/>
              </a:ext>
            </a:extLst>
          </p:cNvPr>
          <p:cNvSpPr>
            <a:spLocks noGrp="1"/>
          </p:cNvSpPr>
          <p:nvPr>
            <p:ph type="title"/>
          </p:nvPr>
        </p:nvSpPr>
        <p:spPr>
          <a:xfrm>
            <a:off x="215900" y="365125"/>
            <a:ext cx="10515600" cy="1325563"/>
          </a:xfrm>
        </p:spPr>
        <p:txBody>
          <a:bodyPr>
            <a:normAutofit/>
          </a:bodyPr>
          <a:lstStyle/>
          <a:p>
            <a:r>
              <a:rPr lang="en-US" sz="3600" b="1" dirty="0"/>
              <a:t>Acknowledgements</a:t>
            </a:r>
          </a:p>
        </p:txBody>
      </p:sp>
      <p:sp>
        <p:nvSpPr>
          <p:cNvPr id="7" name="Content Placeholder 6">
            <a:extLst>
              <a:ext uri="{FF2B5EF4-FFF2-40B4-BE49-F238E27FC236}">
                <a16:creationId xmlns:a16="http://schemas.microsoft.com/office/drawing/2014/main" id="{65850971-2C4A-DA63-8926-CE9C60A574E1}"/>
              </a:ext>
            </a:extLst>
          </p:cNvPr>
          <p:cNvSpPr>
            <a:spLocks noGrp="1"/>
          </p:cNvSpPr>
          <p:nvPr>
            <p:ph idx="1"/>
          </p:nvPr>
        </p:nvSpPr>
        <p:spPr>
          <a:xfrm>
            <a:off x="188322" y="1825625"/>
            <a:ext cx="4861560" cy="4895850"/>
          </a:xfrm>
        </p:spPr>
        <p:txBody>
          <a:bodyPr>
            <a:normAutofit/>
          </a:bodyPr>
          <a:lstStyle/>
          <a:p>
            <a:pPr marL="0" indent="0">
              <a:buNone/>
            </a:pPr>
            <a:r>
              <a:rPr lang="en-US" sz="2000" b="1" dirty="0"/>
              <a:t>Field and lab assistance </a:t>
            </a:r>
            <a:r>
              <a:rPr lang="en-US" sz="2000" dirty="0"/>
              <a:t>(*UG mentees)</a:t>
            </a:r>
          </a:p>
          <a:p>
            <a:r>
              <a:rPr lang="en-US" sz="2000" dirty="0"/>
              <a:t>Risa McNellis</a:t>
            </a:r>
          </a:p>
          <a:p>
            <a:r>
              <a:rPr lang="en-US" sz="2000" dirty="0"/>
              <a:t>Jorge Ochoa*</a:t>
            </a:r>
          </a:p>
          <a:p>
            <a:r>
              <a:rPr lang="en-US" sz="2000" dirty="0"/>
              <a:t>Peter </a:t>
            </a:r>
            <a:r>
              <a:rPr lang="en-US" sz="2000" dirty="0" err="1"/>
              <a:t>Eludini</a:t>
            </a:r>
            <a:endParaRPr lang="en-US" sz="2000" dirty="0"/>
          </a:p>
          <a:p>
            <a:r>
              <a:rPr lang="en-US" sz="2000" dirty="0"/>
              <a:t>Christine </a:t>
            </a:r>
            <a:r>
              <a:rPr lang="en-US" sz="2000" dirty="0" err="1"/>
              <a:t>Vanginault</a:t>
            </a:r>
            <a:r>
              <a:rPr lang="en-US" sz="2000" dirty="0"/>
              <a:t>*</a:t>
            </a:r>
          </a:p>
          <a:p>
            <a:r>
              <a:rPr lang="en-US" sz="2000" dirty="0"/>
              <a:t>Abigail Bell*</a:t>
            </a:r>
          </a:p>
          <a:p>
            <a:r>
              <a:rPr lang="en-US" sz="2000" dirty="0"/>
              <a:t>Jose Villeda*</a:t>
            </a:r>
          </a:p>
          <a:p>
            <a:r>
              <a:rPr lang="en-US" sz="2000" dirty="0"/>
              <a:t>Hannah German*</a:t>
            </a:r>
          </a:p>
          <a:p>
            <a:r>
              <a:rPr lang="en-US" sz="2000" dirty="0"/>
              <a:t>Avery Schoenherr*</a:t>
            </a:r>
          </a:p>
        </p:txBody>
      </p:sp>
      <p:pic>
        <p:nvPicPr>
          <p:cNvPr id="4" name="Picture 3">
            <a:extLst>
              <a:ext uri="{FF2B5EF4-FFF2-40B4-BE49-F238E27FC236}">
                <a16:creationId xmlns:a16="http://schemas.microsoft.com/office/drawing/2014/main" id="{427DC439-9690-DD3F-30D1-8D4375235436}"/>
              </a:ext>
            </a:extLst>
          </p:cNvPr>
          <p:cNvPicPr>
            <a:picLocks noChangeAspect="1"/>
          </p:cNvPicPr>
          <p:nvPr/>
        </p:nvPicPr>
        <p:blipFill>
          <a:blip r:embed="rId2"/>
          <a:stretch>
            <a:fillRect/>
          </a:stretch>
        </p:blipFill>
        <p:spPr>
          <a:xfrm>
            <a:off x="7959700" y="910171"/>
            <a:ext cx="4227155" cy="780517"/>
          </a:xfrm>
          <a:prstGeom prst="rect">
            <a:avLst/>
          </a:prstGeom>
        </p:spPr>
      </p:pic>
      <p:pic>
        <p:nvPicPr>
          <p:cNvPr id="1028" name="Picture 4" descr="Double T Symbol | History &amp; Traditions | TTU">
            <a:hlinkClick r:id="rId3"/>
            <a:extLst>
              <a:ext uri="{FF2B5EF4-FFF2-40B4-BE49-F238E27FC236}">
                <a16:creationId xmlns:a16="http://schemas.microsoft.com/office/drawing/2014/main" id="{80D00700-2914-B048-A533-D92FD1CE70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06578" y="1934431"/>
            <a:ext cx="2463800" cy="26924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166A8792-7BAD-3943-B0FB-2938E69036F2}"/>
              </a:ext>
            </a:extLst>
          </p:cNvPr>
          <p:cNvPicPr>
            <a:picLocks noChangeAspect="1"/>
          </p:cNvPicPr>
          <p:nvPr/>
        </p:nvPicPr>
        <p:blipFill>
          <a:blip r:embed="rId5"/>
          <a:stretch>
            <a:fillRect/>
          </a:stretch>
        </p:blipFill>
        <p:spPr>
          <a:xfrm>
            <a:off x="5227293" y="1690688"/>
            <a:ext cx="4668574" cy="4668574"/>
          </a:xfrm>
          <a:prstGeom prst="rect">
            <a:avLst/>
          </a:prstGeom>
          <a:ln w="12700">
            <a:solidFill>
              <a:schemeClr val="tx1"/>
            </a:solidFill>
          </a:ln>
        </p:spPr>
      </p:pic>
      <p:pic>
        <p:nvPicPr>
          <p:cNvPr id="10" name="Picture 9">
            <a:extLst>
              <a:ext uri="{FF2B5EF4-FFF2-40B4-BE49-F238E27FC236}">
                <a16:creationId xmlns:a16="http://schemas.microsoft.com/office/drawing/2014/main" id="{EE7F2A5F-F1FE-6D42-BA5E-52E4C12BDF42}"/>
              </a:ext>
            </a:extLst>
          </p:cNvPr>
          <p:cNvPicPr>
            <a:picLocks noChangeAspect="1"/>
          </p:cNvPicPr>
          <p:nvPr/>
        </p:nvPicPr>
        <p:blipFill>
          <a:blip r:embed="rId6"/>
          <a:stretch>
            <a:fillRect/>
          </a:stretch>
        </p:blipFill>
        <p:spPr>
          <a:xfrm>
            <a:off x="10073278" y="5476875"/>
            <a:ext cx="1930400" cy="1016000"/>
          </a:xfrm>
          <a:prstGeom prst="rect">
            <a:avLst/>
          </a:prstGeom>
        </p:spPr>
      </p:pic>
      <p:sp>
        <p:nvSpPr>
          <p:cNvPr id="3" name="Slide Number Placeholder 2">
            <a:extLst>
              <a:ext uri="{FF2B5EF4-FFF2-40B4-BE49-F238E27FC236}">
                <a16:creationId xmlns:a16="http://schemas.microsoft.com/office/drawing/2014/main" id="{8E7DCEA7-1AE7-BA40-95F8-FF887944AE41}"/>
              </a:ext>
            </a:extLst>
          </p:cNvPr>
          <p:cNvSpPr>
            <a:spLocks noGrp="1"/>
          </p:cNvSpPr>
          <p:nvPr>
            <p:ph type="sldNum" sz="quarter" idx="12"/>
          </p:nvPr>
        </p:nvSpPr>
        <p:spPr/>
        <p:txBody>
          <a:bodyPr/>
          <a:lstStyle/>
          <a:p>
            <a:fld id="{CE250C90-A217-6949-8BD2-2F5146168076}" type="slidenum">
              <a:rPr lang="en-US" smtClean="0"/>
              <a:t>38</a:t>
            </a:fld>
            <a:endParaRPr lang="en-US"/>
          </a:p>
        </p:txBody>
      </p:sp>
      <p:pic>
        <p:nvPicPr>
          <p:cNvPr id="5" name="Picture 4">
            <a:extLst>
              <a:ext uri="{FF2B5EF4-FFF2-40B4-BE49-F238E27FC236}">
                <a16:creationId xmlns:a16="http://schemas.microsoft.com/office/drawing/2014/main" id="{52E832A7-DEDB-EF0F-F202-0512AB949182}"/>
              </a:ext>
            </a:extLst>
          </p:cNvPr>
          <p:cNvPicPr>
            <a:picLocks noChangeAspect="1"/>
          </p:cNvPicPr>
          <p:nvPr/>
        </p:nvPicPr>
        <p:blipFill>
          <a:blip r:embed="rId7"/>
          <a:stretch>
            <a:fillRect/>
          </a:stretch>
        </p:blipFill>
        <p:spPr>
          <a:xfrm>
            <a:off x="9542841" y="0"/>
            <a:ext cx="2649159" cy="965121"/>
          </a:xfrm>
          <a:prstGeom prst="rect">
            <a:avLst/>
          </a:prstGeom>
        </p:spPr>
      </p:pic>
    </p:spTree>
    <p:extLst>
      <p:ext uri="{BB962C8B-B14F-4D97-AF65-F5344CB8AC3E}">
        <p14:creationId xmlns:p14="http://schemas.microsoft.com/office/powerpoint/2010/main" val="66676534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picture containing grass, outdoor, sky, field&#10;&#10;Description automatically generated">
            <a:extLst>
              <a:ext uri="{FF2B5EF4-FFF2-40B4-BE49-F238E27FC236}">
                <a16:creationId xmlns:a16="http://schemas.microsoft.com/office/drawing/2014/main" id="{D82E43DE-E26C-0024-E9D5-34CE8AFF7351}"/>
              </a:ext>
            </a:extLst>
          </p:cNvPr>
          <p:cNvPicPr>
            <a:picLocks noChangeAspect="1"/>
          </p:cNvPicPr>
          <p:nvPr/>
        </p:nvPicPr>
        <p:blipFill rotWithShape="1">
          <a:blip r:embed="rId2"/>
          <a:srcRect t="27026" b="30786"/>
          <a:stretch/>
        </p:blipFill>
        <p:spPr>
          <a:xfrm>
            <a:off x="-3048" y="10"/>
            <a:ext cx="12191999" cy="6857990"/>
          </a:xfrm>
          <a:prstGeom prst="rect">
            <a:avLst/>
          </a:prstGeom>
        </p:spPr>
      </p:pic>
      <p:sp>
        <p:nvSpPr>
          <p:cNvPr id="12" name="Rectangle 11">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841422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A638D2-66A6-A141-8018-F68B001A45C8}"/>
              </a:ext>
            </a:extLst>
          </p:cNvPr>
          <p:cNvSpPr>
            <a:spLocks noGrp="1"/>
          </p:cNvSpPr>
          <p:nvPr>
            <p:ph type="title"/>
          </p:nvPr>
        </p:nvSpPr>
        <p:spPr/>
        <p:txBody>
          <a:bodyPr>
            <a:normAutofit/>
          </a:bodyPr>
          <a:lstStyle/>
          <a:p>
            <a:r>
              <a:rPr lang="en-US" sz="4000" dirty="0">
                <a:latin typeface="Arial" panose="020B0604020202020204" pitchFamily="34" charset="0"/>
                <a:cs typeface="Arial" panose="020B0604020202020204" pitchFamily="34" charset="0"/>
              </a:rPr>
              <a:t>However, leaf </a:t>
            </a:r>
            <a:r>
              <a:rPr lang="en-US" dirty="0"/>
              <a:t>nitrogen</a:t>
            </a:r>
            <a:r>
              <a:rPr lang="en-US" sz="4000" dirty="0">
                <a:latin typeface="Arial" panose="020B0604020202020204" pitchFamily="34" charset="0"/>
                <a:cs typeface="Arial" panose="020B0604020202020204" pitchFamily="34" charset="0"/>
              </a:rPr>
              <a:t> can be predicted independent of soil nitrogen</a:t>
            </a:r>
          </a:p>
        </p:txBody>
      </p:sp>
      <p:pic>
        <p:nvPicPr>
          <p:cNvPr id="6" name="Picture 5">
            <a:extLst>
              <a:ext uri="{FF2B5EF4-FFF2-40B4-BE49-F238E27FC236}">
                <a16:creationId xmlns:a16="http://schemas.microsoft.com/office/drawing/2014/main" id="{AD8D131D-1CC7-9B1E-D741-1A03D7D242A4}"/>
              </a:ext>
            </a:extLst>
          </p:cNvPr>
          <p:cNvPicPr>
            <a:picLocks noChangeAspect="1"/>
          </p:cNvPicPr>
          <p:nvPr/>
        </p:nvPicPr>
        <p:blipFill>
          <a:blip r:embed="rId3"/>
          <a:stretch>
            <a:fillRect/>
          </a:stretch>
        </p:blipFill>
        <p:spPr>
          <a:xfrm>
            <a:off x="2086084" y="1690688"/>
            <a:ext cx="8060046" cy="5167312"/>
          </a:xfrm>
          <a:prstGeom prst="rect">
            <a:avLst/>
          </a:prstGeom>
        </p:spPr>
      </p:pic>
      <p:sp>
        <p:nvSpPr>
          <p:cNvPr id="5" name="TextBox 4">
            <a:extLst>
              <a:ext uri="{FF2B5EF4-FFF2-40B4-BE49-F238E27FC236}">
                <a16:creationId xmlns:a16="http://schemas.microsoft.com/office/drawing/2014/main" id="{64697620-6073-8B48-9CF4-C43A6574A4FD}"/>
              </a:ext>
            </a:extLst>
          </p:cNvPr>
          <p:cNvSpPr txBox="1"/>
          <p:nvPr/>
        </p:nvSpPr>
        <p:spPr>
          <a:xfrm>
            <a:off x="9662790" y="6581001"/>
            <a:ext cx="2528256"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Dong et al. (2017) </a:t>
            </a:r>
            <a:r>
              <a:rPr lang="en-US" sz="1200" i="1" dirty="0" err="1">
                <a:latin typeface="Arial" panose="020B0604020202020204" pitchFamily="34" charset="0"/>
                <a:cs typeface="Arial" panose="020B0604020202020204" pitchFamily="34" charset="0"/>
              </a:rPr>
              <a:t>Biogeosciences</a:t>
            </a:r>
            <a:endParaRPr lang="en-US" sz="1200" dirty="0">
              <a:latin typeface="Arial" panose="020B0604020202020204" pitchFamily="34" charset="0"/>
              <a:cs typeface="Arial" panose="020B0604020202020204" pitchFamily="34" charset="0"/>
            </a:endParaRPr>
          </a:p>
        </p:txBody>
      </p:sp>
      <p:sp>
        <p:nvSpPr>
          <p:cNvPr id="3" name="Slide Number Placeholder 2">
            <a:extLst>
              <a:ext uri="{FF2B5EF4-FFF2-40B4-BE49-F238E27FC236}">
                <a16:creationId xmlns:a16="http://schemas.microsoft.com/office/drawing/2014/main" id="{E29AA3F8-A0E4-654C-A446-48BD1457F340}"/>
              </a:ext>
            </a:extLst>
          </p:cNvPr>
          <p:cNvSpPr>
            <a:spLocks noGrp="1"/>
          </p:cNvSpPr>
          <p:nvPr>
            <p:ph type="sldNum" sz="quarter" idx="12"/>
          </p:nvPr>
        </p:nvSpPr>
        <p:spPr/>
        <p:txBody>
          <a:bodyPr/>
          <a:lstStyle/>
          <a:p>
            <a:fld id="{CE250C90-A217-6949-8BD2-2F5146168076}" type="slidenum">
              <a:rPr lang="en-US" smtClean="0"/>
              <a:t>4</a:t>
            </a:fld>
            <a:endParaRPr lang="en-US"/>
          </a:p>
        </p:txBody>
      </p:sp>
    </p:spTree>
    <p:extLst>
      <p:ext uri="{BB962C8B-B14F-4D97-AF65-F5344CB8AC3E}">
        <p14:creationId xmlns:p14="http://schemas.microsoft.com/office/powerpoint/2010/main" val="14472868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445783B-5C18-4C88-F9FE-13F9E264ECB7}"/>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Extra slides</a:t>
            </a:r>
          </a:p>
        </p:txBody>
      </p:sp>
      <p:sp>
        <p:nvSpPr>
          <p:cNvPr id="5" name="Text Placeholder 4">
            <a:extLst>
              <a:ext uri="{FF2B5EF4-FFF2-40B4-BE49-F238E27FC236}">
                <a16:creationId xmlns:a16="http://schemas.microsoft.com/office/drawing/2014/main" id="{F211AA38-C0B5-2F16-F8A8-DDC80F5AFA8E}"/>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61537032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CAF6C0-FE73-42D8-9CD1-FEAB173412CD}"/>
              </a:ext>
            </a:extLst>
          </p:cNvPr>
          <p:cNvSpPr>
            <a:spLocks noGrp="1"/>
          </p:cNvSpPr>
          <p:nvPr>
            <p:ph type="title"/>
          </p:nvPr>
        </p:nvSpPr>
        <p:spPr/>
        <p:txBody>
          <a:bodyPr/>
          <a:lstStyle/>
          <a:p>
            <a:r>
              <a:rPr lang="en-US" dirty="0"/>
              <a:t>Resource unit cost ratio (</a:t>
            </a:r>
            <a:r>
              <a:rPr lang="el-GR" dirty="0"/>
              <a:t>β</a:t>
            </a:r>
            <a:r>
              <a:rPr lang="en-US" dirty="0"/>
              <a:t>)</a:t>
            </a:r>
          </a:p>
        </p:txBody>
      </p:sp>
      <p:sp>
        <p:nvSpPr>
          <p:cNvPr id="6" name="TextBox 5">
            <a:extLst>
              <a:ext uri="{FF2B5EF4-FFF2-40B4-BE49-F238E27FC236}">
                <a16:creationId xmlns:a16="http://schemas.microsoft.com/office/drawing/2014/main" id="{B147D2AE-A8FC-085D-4500-E8A8B79B1CC6}"/>
              </a:ext>
            </a:extLst>
          </p:cNvPr>
          <p:cNvSpPr txBox="1"/>
          <p:nvPr/>
        </p:nvSpPr>
        <p:spPr>
          <a:xfrm>
            <a:off x="4251808" y="1668383"/>
            <a:ext cx="4992072" cy="584775"/>
          </a:xfrm>
          <a:prstGeom prst="rect">
            <a:avLst/>
          </a:prstGeom>
          <a:noFill/>
        </p:spPr>
        <p:txBody>
          <a:bodyPr wrap="none" rtlCol="0">
            <a:spAutoFit/>
          </a:bodyPr>
          <a:lstStyle/>
          <a:p>
            <a:r>
              <a:rPr lang="en-US" sz="3200" dirty="0"/>
              <a:t>cost of acquiring and using N</a:t>
            </a:r>
          </a:p>
        </p:txBody>
      </p:sp>
      <p:sp>
        <p:nvSpPr>
          <p:cNvPr id="7" name="TextBox 6">
            <a:extLst>
              <a:ext uri="{FF2B5EF4-FFF2-40B4-BE49-F238E27FC236}">
                <a16:creationId xmlns:a16="http://schemas.microsoft.com/office/drawing/2014/main" id="{A6808B0F-777E-2651-C0D9-79FD07AB6AB4}"/>
              </a:ext>
            </a:extLst>
          </p:cNvPr>
          <p:cNvSpPr txBox="1"/>
          <p:nvPr/>
        </p:nvSpPr>
        <p:spPr>
          <a:xfrm>
            <a:off x="4049829" y="5973612"/>
            <a:ext cx="5396029" cy="584775"/>
          </a:xfrm>
          <a:prstGeom prst="rect">
            <a:avLst/>
          </a:prstGeom>
          <a:noFill/>
        </p:spPr>
        <p:txBody>
          <a:bodyPr wrap="none" rtlCol="0">
            <a:spAutoFit/>
          </a:bodyPr>
          <a:lstStyle/>
          <a:p>
            <a:r>
              <a:rPr lang="en-US" sz="3200" dirty="0"/>
              <a:t>cost of acquiring and using H</a:t>
            </a:r>
            <a:r>
              <a:rPr lang="en-US" sz="3200" baseline="-25000" dirty="0"/>
              <a:t>2</a:t>
            </a:r>
            <a:r>
              <a:rPr lang="en-US" sz="3200" dirty="0"/>
              <a:t>O</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7574465-7B45-832C-2114-38C7905577FC}"/>
                  </a:ext>
                </a:extLst>
              </p:cNvPr>
              <p:cNvSpPr txBox="1"/>
              <p:nvPr/>
            </p:nvSpPr>
            <p:spPr>
              <a:xfrm>
                <a:off x="4444133" y="2963372"/>
                <a:ext cx="2877014" cy="219598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l-GR" sz="7200" b="0" i="1" smtClean="0">
                          <a:latin typeface="Cambria Math" panose="02040503050406030204" pitchFamily="18" charset="0"/>
                        </a:rPr>
                        <m:t>𝛽</m:t>
                      </m:r>
                      <m:r>
                        <a:rPr lang="en-US" sz="7200" b="0" i="1" smtClean="0">
                          <a:latin typeface="Cambria Math" panose="02040503050406030204" pitchFamily="18" charset="0"/>
                        </a:rPr>
                        <m:t>=</m:t>
                      </m:r>
                      <m:f>
                        <m:fPr>
                          <m:ctrlPr>
                            <a:rPr lang="en-US" sz="7200" b="0" i="1" smtClean="0">
                              <a:latin typeface="Cambria Math" panose="02040503050406030204" pitchFamily="18" charset="0"/>
                            </a:rPr>
                          </m:ctrlPr>
                        </m:fPr>
                        <m:num>
                          <m:r>
                            <a:rPr lang="en-US" sz="7200" b="0" i="1" smtClean="0">
                              <a:latin typeface="Cambria Math" panose="02040503050406030204" pitchFamily="18" charset="0"/>
                            </a:rPr>
                            <m:t>𝑏</m:t>
                          </m:r>
                        </m:num>
                        <m:den>
                          <m:r>
                            <a:rPr lang="en-US" sz="7200" b="0" i="1" smtClean="0">
                              <a:latin typeface="Cambria Math" panose="02040503050406030204" pitchFamily="18" charset="0"/>
                            </a:rPr>
                            <m:t>𝑎</m:t>
                          </m:r>
                        </m:den>
                      </m:f>
                    </m:oMath>
                  </m:oMathPara>
                </a14:m>
                <a:endParaRPr lang="en-US" sz="7200" dirty="0"/>
              </a:p>
            </p:txBody>
          </p:sp>
        </mc:Choice>
        <mc:Fallback xmlns="">
          <p:sp>
            <p:nvSpPr>
              <p:cNvPr id="3" name="TextBox 2">
                <a:extLst>
                  <a:ext uri="{FF2B5EF4-FFF2-40B4-BE49-F238E27FC236}">
                    <a16:creationId xmlns:a16="http://schemas.microsoft.com/office/drawing/2014/main" id="{B7574465-7B45-832C-2114-38C7905577FC}"/>
                  </a:ext>
                </a:extLst>
              </p:cNvPr>
              <p:cNvSpPr txBox="1">
                <a:spLocks noRot="1" noChangeAspect="1" noMove="1" noResize="1" noEditPoints="1" noAdjustHandles="1" noChangeArrowheads="1" noChangeShapeType="1" noTextEdit="1"/>
              </p:cNvSpPr>
              <p:nvPr/>
            </p:nvSpPr>
            <p:spPr>
              <a:xfrm>
                <a:off x="4444133" y="2963372"/>
                <a:ext cx="2877014" cy="2195986"/>
              </a:xfrm>
              <a:prstGeom prst="rect">
                <a:avLst/>
              </a:prstGeom>
              <a:blipFill>
                <a:blip r:embed="rId2"/>
                <a:stretch>
                  <a:fillRect l="-4386" r="-439" b="-6322"/>
                </a:stretch>
              </a:blipFill>
            </p:spPr>
            <p:txBody>
              <a:bodyPr/>
              <a:lstStyle/>
              <a:p>
                <a:r>
                  <a:rPr lang="en-US">
                    <a:noFill/>
                  </a:rPr>
                  <a:t> </a:t>
                </a:r>
              </a:p>
            </p:txBody>
          </p:sp>
        </mc:Fallback>
      </mc:AlternateContent>
      <p:cxnSp>
        <p:nvCxnSpPr>
          <p:cNvPr id="8" name="Straight Arrow Connector 7">
            <a:extLst>
              <a:ext uri="{FF2B5EF4-FFF2-40B4-BE49-F238E27FC236}">
                <a16:creationId xmlns:a16="http://schemas.microsoft.com/office/drawing/2014/main" id="{BA387B9E-DF36-C935-348C-E4410F5015DE}"/>
              </a:ext>
            </a:extLst>
          </p:cNvPr>
          <p:cNvCxnSpPr>
            <a:cxnSpLocks/>
          </p:cNvCxnSpPr>
          <p:nvPr/>
        </p:nvCxnSpPr>
        <p:spPr>
          <a:xfrm>
            <a:off x="6747844" y="2337632"/>
            <a:ext cx="0" cy="62574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089CD957-9C6D-8FC0-ED9F-584D974DCCAC}"/>
              </a:ext>
            </a:extLst>
          </p:cNvPr>
          <p:cNvCxnSpPr>
            <a:cxnSpLocks/>
          </p:cNvCxnSpPr>
          <p:nvPr/>
        </p:nvCxnSpPr>
        <p:spPr>
          <a:xfrm flipV="1">
            <a:off x="6747844" y="5253615"/>
            <a:ext cx="0" cy="62574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E9F2ADF3-0F46-514A-8253-A872C8459F36}"/>
              </a:ext>
            </a:extLst>
          </p:cNvPr>
          <p:cNvSpPr>
            <a:spLocks noGrp="1"/>
          </p:cNvSpPr>
          <p:nvPr>
            <p:ph type="sldNum" sz="quarter" idx="12"/>
          </p:nvPr>
        </p:nvSpPr>
        <p:spPr/>
        <p:txBody>
          <a:bodyPr/>
          <a:lstStyle/>
          <a:p>
            <a:fld id="{CE250C90-A217-6949-8BD2-2F5146168076}" type="slidenum">
              <a:rPr lang="en-US" smtClean="0"/>
              <a:t>41</a:t>
            </a:fld>
            <a:endParaRPr lang="en-US"/>
          </a:p>
        </p:txBody>
      </p:sp>
    </p:spTree>
    <p:extLst>
      <p:ext uri="{BB962C8B-B14F-4D97-AF65-F5344CB8AC3E}">
        <p14:creationId xmlns:p14="http://schemas.microsoft.com/office/powerpoint/2010/main" val="308626992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F5B56B-4092-A443-AB0B-2378DAD91EE0}"/>
              </a:ext>
            </a:extLst>
          </p:cNvPr>
          <p:cNvSpPr>
            <a:spLocks noGrp="1"/>
          </p:cNvSpPr>
          <p:nvPr>
            <p:ph type="title"/>
          </p:nvPr>
        </p:nvSpPr>
        <p:spPr/>
        <p:txBody>
          <a:bodyPr/>
          <a:lstStyle/>
          <a:p>
            <a:r>
              <a:rPr lang="en-US" dirty="0"/>
              <a:t>Resource unit cost ratio (</a:t>
            </a:r>
            <a:r>
              <a:rPr lang="el-GR" dirty="0"/>
              <a:t>β</a:t>
            </a:r>
            <a:r>
              <a:rPr lang="en-US" dirty="0"/>
              <a:t>)</a:t>
            </a:r>
            <a:endParaRPr lang="en-US" dirty="0">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DC0A157E-4AD5-C5C9-5D61-E2F9D336F41D}"/>
                  </a:ext>
                </a:extLst>
              </p:cNvPr>
              <p:cNvSpPr txBox="1"/>
              <p:nvPr/>
            </p:nvSpPr>
            <p:spPr>
              <a:xfrm>
                <a:off x="0" y="2016305"/>
                <a:ext cx="11944810" cy="282538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l-GR" sz="5400" b="0" i="1" smtClean="0">
                          <a:latin typeface="Cambria Math" panose="02040503050406030204" pitchFamily="18" charset="0"/>
                        </a:rPr>
                        <m:t>𝛽</m:t>
                      </m:r>
                      <m:r>
                        <a:rPr lang="en-US" sz="5400" b="0" i="1" smtClean="0">
                          <a:latin typeface="Cambria Math" panose="02040503050406030204" pitchFamily="18" charset="0"/>
                        </a:rPr>
                        <m:t>=</m:t>
                      </m:r>
                      <m:f>
                        <m:fPr>
                          <m:ctrlPr>
                            <a:rPr lang="en-US" sz="5400" b="0" i="1" smtClean="0">
                              <a:latin typeface="Cambria Math" panose="02040503050406030204" pitchFamily="18" charset="0"/>
                            </a:rPr>
                          </m:ctrlPr>
                        </m:fPr>
                        <m:num>
                          <m:r>
                            <a:rPr lang="en-US" sz="5400" b="0" i="1" smtClean="0">
                              <a:latin typeface="Cambria Math" panose="02040503050406030204" pitchFamily="18" charset="0"/>
                            </a:rPr>
                            <m:t>𝑏</m:t>
                          </m:r>
                        </m:num>
                        <m:den>
                          <m:r>
                            <a:rPr lang="en-US" sz="5400" b="0" i="1" smtClean="0">
                              <a:latin typeface="Cambria Math" panose="02040503050406030204" pitchFamily="18" charset="0"/>
                            </a:rPr>
                            <m:t>𝑎</m:t>
                          </m:r>
                        </m:den>
                      </m:f>
                      <m:r>
                        <a:rPr lang="en-US" sz="5400" b="0" i="1" smtClean="0">
                          <a:latin typeface="Cambria Math" panose="02040503050406030204" pitchFamily="18" charset="0"/>
                        </a:rPr>
                        <m:t>=</m:t>
                      </m:r>
                      <m:r>
                        <a:rPr lang="el-GR" sz="5400" b="0" i="1" smtClean="0">
                          <a:latin typeface="Cambria Math" panose="02040503050406030204" pitchFamily="18" charset="0"/>
                        </a:rPr>
                        <m:t>1.6</m:t>
                      </m:r>
                      <m:sSup>
                        <m:sSupPr>
                          <m:ctrlPr>
                            <a:rPr lang="el-GR" sz="5400" b="0" i="1" smtClean="0">
                              <a:latin typeface="Cambria Math" panose="02040503050406030204" pitchFamily="18" charset="0"/>
                            </a:rPr>
                          </m:ctrlPr>
                        </m:sSupPr>
                        <m:e>
                          <m:r>
                            <a:rPr lang="el-GR" sz="5400" i="1">
                              <a:latin typeface="Cambria Math" panose="02040503050406030204" pitchFamily="18" charset="0"/>
                            </a:rPr>
                            <m:t>𝜂</m:t>
                          </m:r>
                        </m:e>
                        <m:sup>
                          <m:r>
                            <a:rPr lang="el-GR" sz="5400" b="0" i="1" smtClean="0">
                              <a:latin typeface="Cambria Math" panose="02040503050406030204" pitchFamily="18" charset="0"/>
                            </a:rPr>
                            <m:t>∗</m:t>
                          </m:r>
                        </m:sup>
                      </m:sSup>
                      <m:r>
                        <m:rPr>
                          <m:sty m:val="p"/>
                        </m:rPr>
                        <a:rPr lang="en-US" sz="5400" b="0" i="0" smtClean="0">
                          <a:latin typeface="Cambria Math" panose="02040503050406030204" pitchFamily="18" charset="0"/>
                        </a:rPr>
                        <m:t>D</m:t>
                      </m:r>
                      <m:f>
                        <m:fPr>
                          <m:ctrlPr>
                            <a:rPr lang="en-US" sz="5400" b="0" i="1" smtClean="0">
                              <a:latin typeface="Cambria Math" panose="02040503050406030204" pitchFamily="18" charset="0"/>
                            </a:rPr>
                          </m:ctrlPr>
                        </m:fPr>
                        <m:num>
                          <m:d>
                            <m:dPr>
                              <m:ctrlPr>
                                <a:rPr lang="en-US" sz="5400" b="0" i="1" smtClean="0">
                                  <a:latin typeface="Cambria Math" panose="02040503050406030204" pitchFamily="18" charset="0"/>
                                </a:rPr>
                              </m:ctrlPr>
                            </m:dPr>
                            <m:e>
                              <m:sSub>
                                <m:sSubPr>
                                  <m:ctrlPr>
                                    <a:rPr lang="en-US" sz="5400" b="0" i="1" smtClean="0">
                                      <a:latin typeface="Cambria Math" panose="02040503050406030204" pitchFamily="18" charset="0"/>
                                    </a:rPr>
                                  </m:ctrlPr>
                                </m:sSubPr>
                                <m:e>
                                  <m:r>
                                    <a:rPr lang="el-GR" sz="5400" i="1">
                                      <a:latin typeface="Cambria Math" panose="02040503050406030204" pitchFamily="18" charset="0"/>
                                    </a:rPr>
                                    <m:t>𝜒</m:t>
                                  </m:r>
                                </m:e>
                                <m:sub>
                                  <m:r>
                                    <a:rPr lang="en-US" sz="5400" b="0" i="1" smtClean="0">
                                      <a:latin typeface="Cambria Math" panose="02040503050406030204" pitchFamily="18" charset="0"/>
                                    </a:rPr>
                                    <m:t>𝑙𝑒𝑎𝑓</m:t>
                                  </m:r>
                                </m:sub>
                              </m:sSub>
                              <m:r>
                                <a:rPr lang="en-US" sz="5400" b="0" i="1" smtClean="0">
                                  <a:latin typeface="Cambria Math" panose="02040503050406030204" pitchFamily="18" charset="0"/>
                                </a:rPr>
                                <m:t>−</m:t>
                              </m:r>
                              <m:f>
                                <m:fPr>
                                  <m:ctrlPr>
                                    <a:rPr lang="en-US" sz="5400" b="0" i="1" smtClean="0">
                                      <a:latin typeface="Cambria Math" panose="02040503050406030204" pitchFamily="18" charset="0"/>
                                    </a:rPr>
                                  </m:ctrlPr>
                                </m:fPr>
                                <m:num>
                                  <m:sSup>
                                    <m:sSupPr>
                                      <m:ctrlPr>
                                        <a:rPr lang="en-US" sz="5400" b="0" i="1" smtClean="0">
                                          <a:latin typeface="Cambria Math" panose="02040503050406030204" pitchFamily="18" charset="0"/>
                                        </a:rPr>
                                      </m:ctrlPr>
                                    </m:sSupPr>
                                    <m:e>
                                      <m:r>
                                        <m:rPr>
                                          <m:sty m:val="p"/>
                                        </m:rPr>
                                        <a:rPr lang="el-GR" sz="5400">
                                          <a:latin typeface="Cambria Math" panose="02040503050406030204" pitchFamily="18" charset="0"/>
                                        </a:rPr>
                                        <m:t>Γ</m:t>
                                      </m:r>
                                    </m:e>
                                    <m:sup>
                                      <m:r>
                                        <a:rPr lang="el-GR" sz="5400" b="0" i="1" smtClean="0">
                                          <a:latin typeface="Cambria Math" panose="02040503050406030204" pitchFamily="18" charset="0"/>
                                        </a:rPr>
                                        <m:t>∗</m:t>
                                      </m:r>
                                    </m:sup>
                                  </m:sSup>
                                </m:num>
                                <m:den>
                                  <m:sSub>
                                    <m:sSubPr>
                                      <m:ctrlPr>
                                        <a:rPr lang="en-US" sz="5400" b="0" i="1" smtClean="0">
                                          <a:latin typeface="Cambria Math" panose="02040503050406030204" pitchFamily="18" charset="0"/>
                                        </a:rPr>
                                      </m:ctrlPr>
                                    </m:sSubPr>
                                    <m:e>
                                      <m:r>
                                        <m:rPr>
                                          <m:sty m:val="p"/>
                                        </m:rPr>
                                        <a:rPr lang="en-US" sz="5400" b="0" i="0" smtClean="0">
                                          <a:latin typeface="Cambria Math" panose="02040503050406030204" pitchFamily="18" charset="0"/>
                                        </a:rPr>
                                        <m:t>C</m:t>
                                      </m:r>
                                    </m:e>
                                    <m:sub>
                                      <m:r>
                                        <a:rPr lang="en-US" sz="5400" b="0" i="1" smtClean="0">
                                          <a:latin typeface="Cambria Math" panose="02040503050406030204" pitchFamily="18" charset="0"/>
                                        </a:rPr>
                                        <m:t>𝑎</m:t>
                                      </m:r>
                                    </m:sub>
                                  </m:sSub>
                                </m:den>
                              </m:f>
                            </m:e>
                          </m:d>
                        </m:num>
                        <m:den>
                          <m:sSup>
                            <m:sSupPr>
                              <m:ctrlPr>
                                <a:rPr lang="en-US" sz="5400" b="0" i="1" smtClean="0">
                                  <a:latin typeface="Cambria Math" panose="02040503050406030204" pitchFamily="18" charset="0"/>
                                </a:rPr>
                              </m:ctrlPr>
                            </m:sSupPr>
                            <m:e>
                              <m:d>
                                <m:dPr>
                                  <m:ctrlPr>
                                    <a:rPr lang="en-US" sz="5400" b="0" i="1" smtClean="0">
                                      <a:latin typeface="Cambria Math" panose="02040503050406030204" pitchFamily="18" charset="0"/>
                                    </a:rPr>
                                  </m:ctrlPr>
                                </m:dPr>
                                <m:e>
                                  <m:r>
                                    <a:rPr lang="en-US" sz="5400" b="0" i="1" smtClean="0">
                                      <a:latin typeface="Cambria Math" panose="02040503050406030204" pitchFamily="18" charset="0"/>
                                    </a:rPr>
                                    <m:t>1−</m:t>
                                  </m:r>
                                  <m:sSub>
                                    <m:sSubPr>
                                      <m:ctrlPr>
                                        <a:rPr lang="en-US" sz="5400" b="0" i="1" smtClean="0">
                                          <a:latin typeface="Cambria Math" panose="02040503050406030204" pitchFamily="18" charset="0"/>
                                        </a:rPr>
                                      </m:ctrlPr>
                                    </m:sSubPr>
                                    <m:e>
                                      <m:r>
                                        <a:rPr lang="el-GR" sz="5400" i="1">
                                          <a:latin typeface="Cambria Math" panose="02040503050406030204" pitchFamily="18" charset="0"/>
                                        </a:rPr>
                                        <m:t>𝜒</m:t>
                                      </m:r>
                                    </m:e>
                                    <m:sub>
                                      <m:r>
                                        <a:rPr lang="en-US" sz="5400" b="0" i="1" smtClean="0">
                                          <a:latin typeface="Cambria Math" panose="02040503050406030204" pitchFamily="18" charset="0"/>
                                        </a:rPr>
                                        <m:t>𝑙𝑒𝑎𝑓</m:t>
                                      </m:r>
                                    </m:sub>
                                  </m:sSub>
                                </m:e>
                              </m:d>
                            </m:e>
                            <m:sup>
                              <m:r>
                                <a:rPr lang="el-GR" sz="5400" b="0" i="1" smtClean="0">
                                  <a:latin typeface="Cambria Math" panose="02040503050406030204" pitchFamily="18" charset="0"/>
                                </a:rPr>
                                <m:t>2</m:t>
                              </m:r>
                            </m:sup>
                          </m:sSup>
                          <m:r>
                            <a:rPr lang="el-GR" sz="5400" b="0" i="1" smtClean="0">
                              <a:latin typeface="Cambria Math" panose="02040503050406030204" pitchFamily="18" charset="0"/>
                            </a:rPr>
                            <m:t>∗</m:t>
                          </m:r>
                          <m:d>
                            <m:dPr>
                              <m:ctrlPr>
                                <a:rPr lang="el-GR" sz="5400" b="0" i="1" smtClean="0">
                                  <a:latin typeface="Cambria Math" panose="02040503050406030204" pitchFamily="18" charset="0"/>
                                </a:rPr>
                              </m:ctrlPr>
                            </m:dPr>
                            <m:e>
                              <m:r>
                                <m:rPr>
                                  <m:sty m:val="p"/>
                                </m:rPr>
                                <a:rPr lang="el-GR" sz="5400" b="0" i="0" smtClean="0">
                                  <a:latin typeface="Cambria Math" panose="02040503050406030204" pitchFamily="18" charset="0"/>
                                </a:rPr>
                                <m:t>Κ</m:t>
                              </m:r>
                              <m:r>
                                <a:rPr lang="el-GR" sz="5400" b="0" i="0" smtClean="0">
                                  <a:latin typeface="Cambria Math" panose="02040503050406030204" pitchFamily="18" charset="0"/>
                                </a:rPr>
                                <m:t>+</m:t>
                              </m:r>
                              <m:sSup>
                                <m:sSupPr>
                                  <m:ctrlPr>
                                    <a:rPr lang="el-GR" sz="5400" b="0" i="1" smtClean="0">
                                      <a:latin typeface="Cambria Math" panose="02040503050406030204" pitchFamily="18" charset="0"/>
                                    </a:rPr>
                                  </m:ctrlPr>
                                </m:sSupPr>
                                <m:e>
                                  <m:r>
                                    <m:rPr>
                                      <m:sty m:val="p"/>
                                    </m:rPr>
                                    <a:rPr lang="el-GR" sz="5400" b="0" i="0" smtClean="0">
                                      <a:latin typeface="Cambria Math" panose="02040503050406030204" pitchFamily="18" charset="0"/>
                                    </a:rPr>
                                    <m:t>Γ</m:t>
                                  </m:r>
                                </m:e>
                                <m:sup>
                                  <m:r>
                                    <a:rPr lang="el-GR" sz="5400" b="0" i="1" smtClean="0">
                                      <a:latin typeface="Cambria Math" panose="02040503050406030204" pitchFamily="18" charset="0"/>
                                    </a:rPr>
                                    <m:t>∗</m:t>
                                  </m:r>
                                </m:sup>
                              </m:sSup>
                            </m:e>
                          </m:d>
                        </m:den>
                      </m:f>
                    </m:oMath>
                  </m:oMathPara>
                </a14:m>
                <a:endParaRPr lang="en-US" sz="5400" dirty="0"/>
              </a:p>
            </p:txBody>
          </p:sp>
        </mc:Choice>
        <mc:Fallback xmlns="">
          <p:sp>
            <p:nvSpPr>
              <p:cNvPr id="3" name="TextBox 2">
                <a:extLst>
                  <a:ext uri="{FF2B5EF4-FFF2-40B4-BE49-F238E27FC236}">
                    <a16:creationId xmlns:a16="http://schemas.microsoft.com/office/drawing/2014/main" id="{DC0A157E-4AD5-C5C9-5D61-E2F9D336F41D}"/>
                  </a:ext>
                </a:extLst>
              </p:cNvPr>
              <p:cNvSpPr txBox="1">
                <a:spLocks noRot="1" noChangeAspect="1" noMove="1" noResize="1" noEditPoints="1" noAdjustHandles="1" noChangeArrowheads="1" noChangeShapeType="1" noTextEdit="1"/>
              </p:cNvSpPr>
              <p:nvPr/>
            </p:nvSpPr>
            <p:spPr>
              <a:xfrm>
                <a:off x="0" y="2016305"/>
                <a:ext cx="11944810" cy="2825389"/>
              </a:xfrm>
              <a:prstGeom prst="rect">
                <a:avLst/>
              </a:prstGeom>
              <a:blipFill>
                <a:blip r:embed="rId3"/>
                <a:stretch>
                  <a:fillRect l="-744" b="-5357"/>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EB61A2C7-048D-B140-9986-87BE45B1C961}"/>
              </a:ext>
            </a:extLst>
          </p:cNvPr>
          <p:cNvSpPr>
            <a:spLocks noGrp="1"/>
          </p:cNvSpPr>
          <p:nvPr>
            <p:ph type="sldNum" sz="quarter" idx="12"/>
          </p:nvPr>
        </p:nvSpPr>
        <p:spPr/>
        <p:txBody>
          <a:bodyPr/>
          <a:lstStyle/>
          <a:p>
            <a:fld id="{CE250C90-A217-6949-8BD2-2F5146168076}" type="slidenum">
              <a:rPr lang="en-US" smtClean="0"/>
              <a:t>42</a:t>
            </a:fld>
            <a:endParaRPr lang="en-US"/>
          </a:p>
        </p:txBody>
      </p:sp>
    </p:spTree>
    <p:extLst>
      <p:ext uri="{BB962C8B-B14F-4D97-AF65-F5344CB8AC3E}">
        <p14:creationId xmlns:p14="http://schemas.microsoft.com/office/powerpoint/2010/main" val="3103347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54F1FA-02B2-914C-AD8D-34FFBB768FB5}"/>
              </a:ext>
            </a:extLst>
          </p:cNvPr>
          <p:cNvSpPr>
            <a:spLocks noGrp="1"/>
          </p:cNvSpPr>
          <p:nvPr>
            <p:ph type="title"/>
          </p:nvPr>
        </p:nvSpPr>
        <p:spPr/>
        <p:txBody>
          <a:bodyPr>
            <a:normAutofit fontScale="90000"/>
          </a:bodyPr>
          <a:lstStyle/>
          <a:p>
            <a:r>
              <a:rPr lang="en-US" dirty="0">
                <a:latin typeface="Arial" panose="020B0604020202020204" pitchFamily="34" charset="0"/>
                <a:cs typeface="Arial" panose="020B0604020202020204" pitchFamily="34" charset="0"/>
              </a:rPr>
              <a:t>Leaf nitrogen is likely a product of interactions between climatic and edaphic factors</a:t>
            </a:r>
          </a:p>
        </p:txBody>
      </p:sp>
    </p:spTree>
    <p:extLst>
      <p:ext uri="{BB962C8B-B14F-4D97-AF65-F5344CB8AC3E}">
        <p14:creationId xmlns:p14="http://schemas.microsoft.com/office/powerpoint/2010/main" val="8434345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4">
            <a:extLst>
              <a:ext uri="{FF2B5EF4-FFF2-40B4-BE49-F238E27FC236}">
                <a16:creationId xmlns:a16="http://schemas.microsoft.com/office/drawing/2014/main" id="{11804477-C5F4-4645-8C06-04D8B0CC98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6231" y="1908236"/>
            <a:ext cx="9679537" cy="481798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 name="TextBox 6">
            <a:extLst>
              <a:ext uri="{FF2B5EF4-FFF2-40B4-BE49-F238E27FC236}">
                <a16:creationId xmlns:a16="http://schemas.microsoft.com/office/drawing/2014/main" id="{B14CCBA3-EA0D-5644-948B-2891ADEF9E1E}"/>
              </a:ext>
            </a:extLst>
          </p:cNvPr>
          <p:cNvSpPr txBox="1"/>
          <p:nvPr/>
        </p:nvSpPr>
        <p:spPr>
          <a:xfrm>
            <a:off x="9084925" y="6587725"/>
            <a:ext cx="3108351" cy="276999"/>
          </a:xfrm>
          <a:prstGeom prst="rect">
            <a:avLst/>
          </a:prstGeom>
          <a:noFill/>
        </p:spPr>
        <p:txBody>
          <a:bodyPr wrap="none" rtlCol="0">
            <a:spAutoFit/>
          </a:bodyPr>
          <a:lstStyle/>
          <a:p>
            <a:r>
              <a:rPr lang="en-US" sz="1200" dirty="0" err="1">
                <a:latin typeface="Arial" panose="020B0604020202020204" pitchFamily="34" charset="0"/>
                <a:cs typeface="Arial" panose="020B0604020202020204" pitchFamily="34" charset="0"/>
              </a:rPr>
              <a:t>Bialic</a:t>
            </a:r>
            <a:r>
              <a:rPr lang="en-US" sz="1200" dirty="0">
                <a:latin typeface="Arial" panose="020B0604020202020204" pitchFamily="34" charset="0"/>
                <a:cs typeface="Arial" panose="020B0604020202020204" pitchFamily="34" charset="0"/>
              </a:rPr>
              <a:t>-Murphy </a:t>
            </a:r>
            <a:r>
              <a:rPr lang="en-US" sz="1200" i="1" dirty="0">
                <a:latin typeface="Arial" panose="020B0604020202020204" pitchFamily="34" charset="0"/>
                <a:cs typeface="Arial" panose="020B0604020202020204" pitchFamily="34" charset="0"/>
              </a:rPr>
              <a:t>et al</a:t>
            </a:r>
            <a:r>
              <a:rPr lang="en-US" sz="1200" dirty="0">
                <a:latin typeface="Arial" panose="020B0604020202020204" pitchFamily="34" charset="0"/>
                <a:cs typeface="Arial" panose="020B0604020202020204" pitchFamily="34" charset="0"/>
              </a:rPr>
              <a:t>. (2021) </a:t>
            </a:r>
            <a:r>
              <a:rPr lang="en-US" sz="1200" i="1" dirty="0">
                <a:latin typeface="Arial" panose="020B0604020202020204" pitchFamily="34" charset="0"/>
                <a:cs typeface="Arial" panose="020B0604020202020204" pitchFamily="34" charset="0"/>
              </a:rPr>
              <a:t>Ecology Letters</a:t>
            </a:r>
            <a:endParaRPr lang="en-US" sz="1200"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575A8964-B934-CD4C-9D9E-1294DF21F1DC}"/>
              </a:ext>
            </a:extLst>
          </p:cNvPr>
          <p:cNvSpPr>
            <a:spLocks noGrp="1"/>
          </p:cNvSpPr>
          <p:nvPr>
            <p:ph type="sldNum" sz="quarter" idx="12"/>
          </p:nvPr>
        </p:nvSpPr>
        <p:spPr/>
        <p:txBody>
          <a:bodyPr/>
          <a:lstStyle/>
          <a:p>
            <a:fld id="{CE250C90-A217-6949-8BD2-2F5146168076}" type="slidenum">
              <a:rPr lang="en-US" smtClean="0"/>
              <a:t>6</a:t>
            </a:fld>
            <a:endParaRPr lang="en-US"/>
          </a:p>
        </p:txBody>
      </p:sp>
      <p:sp>
        <p:nvSpPr>
          <p:cNvPr id="9" name="Title 3">
            <a:extLst>
              <a:ext uri="{FF2B5EF4-FFF2-40B4-BE49-F238E27FC236}">
                <a16:creationId xmlns:a16="http://schemas.microsoft.com/office/drawing/2014/main" id="{57DDC556-93A1-2D46-8CE8-1F6FF9B8F0E5}"/>
              </a:ext>
            </a:extLst>
          </p:cNvPr>
          <p:cNvSpPr>
            <a:spLocks noGrp="1"/>
          </p:cNvSpPr>
          <p:nvPr>
            <p:ph type="title"/>
          </p:nvPr>
        </p:nvSpPr>
        <p:spPr>
          <a:xfrm>
            <a:off x="419099" y="131776"/>
            <a:ext cx="11353800" cy="1951023"/>
          </a:xfrm>
        </p:spPr>
        <p:txBody>
          <a:bodyPr>
            <a:normAutofit fontScale="90000"/>
          </a:bodyPr>
          <a:lstStyle/>
          <a:p>
            <a:r>
              <a:rPr lang="en-US" b="1" dirty="0">
                <a:latin typeface="Arial" panose="020B0604020202020204" pitchFamily="34" charset="0"/>
                <a:cs typeface="Arial" panose="020B0604020202020204" pitchFamily="34" charset="0"/>
              </a:rPr>
              <a:t>Photosynthetic least-cost theory</a:t>
            </a:r>
            <a:r>
              <a:rPr lang="en-US" dirty="0">
                <a:solidFill>
                  <a:schemeClr val="bg1"/>
                </a:solidFill>
                <a:latin typeface="Arial" panose="020B0604020202020204" pitchFamily="34" charset="0"/>
                <a:cs typeface="Arial" panose="020B0604020202020204" pitchFamily="34" charset="0"/>
              </a:rPr>
              <a:t>: leaves acclimate to changing climatic and edaphic </a:t>
            </a:r>
            <a:r>
              <a:rPr lang="en-US" dirty="0">
                <a:solidFill>
                  <a:schemeClr val="bg1"/>
                </a:solidFill>
              </a:rPr>
              <a:t>environments via summed cost of resource use (nitrogen and water)</a:t>
            </a:r>
            <a:endParaRPr lang="en-US"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34307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4">
            <a:extLst>
              <a:ext uri="{FF2B5EF4-FFF2-40B4-BE49-F238E27FC236}">
                <a16:creationId xmlns:a16="http://schemas.microsoft.com/office/drawing/2014/main" id="{11804477-C5F4-4645-8C06-04D8B0CC98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6231" y="1908236"/>
            <a:ext cx="9679537" cy="481798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4" name="Title 3">
            <a:extLst>
              <a:ext uri="{FF2B5EF4-FFF2-40B4-BE49-F238E27FC236}">
                <a16:creationId xmlns:a16="http://schemas.microsoft.com/office/drawing/2014/main" id="{4007C7E4-AA3D-F64A-A16A-B750A8350D2B}"/>
              </a:ext>
            </a:extLst>
          </p:cNvPr>
          <p:cNvSpPr>
            <a:spLocks noGrp="1"/>
          </p:cNvSpPr>
          <p:nvPr>
            <p:ph type="title"/>
          </p:nvPr>
        </p:nvSpPr>
        <p:spPr>
          <a:xfrm>
            <a:off x="419099" y="131776"/>
            <a:ext cx="11353800" cy="1951023"/>
          </a:xfrm>
        </p:spPr>
        <p:txBody>
          <a:bodyPr>
            <a:normAutofit fontScale="90000"/>
          </a:bodyPr>
          <a:lstStyle/>
          <a:p>
            <a:r>
              <a:rPr lang="en-US" b="1" dirty="0">
                <a:latin typeface="Arial" panose="020B0604020202020204" pitchFamily="34" charset="0"/>
                <a:cs typeface="Arial" panose="020B0604020202020204" pitchFamily="34" charset="0"/>
              </a:rPr>
              <a:t>Photosynthetic least-cost theory</a:t>
            </a:r>
            <a:r>
              <a:rPr lang="en-US" dirty="0">
                <a:latin typeface="Arial" panose="020B0604020202020204" pitchFamily="34" charset="0"/>
                <a:cs typeface="Arial" panose="020B0604020202020204" pitchFamily="34" charset="0"/>
              </a:rPr>
              <a:t>: leaves acclimate to changing climatic and edaphic </a:t>
            </a:r>
            <a:r>
              <a:rPr lang="en-US" dirty="0"/>
              <a:t>environments via summed cost of resource use (nitrogen and water)</a:t>
            </a:r>
            <a:endParaRPr lang="en-US" dirty="0">
              <a:solidFill>
                <a:schemeClr val="accent2"/>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B14CCBA3-EA0D-5644-948B-2891ADEF9E1E}"/>
              </a:ext>
            </a:extLst>
          </p:cNvPr>
          <p:cNvSpPr txBox="1"/>
          <p:nvPr/>
        </p:nvSpPr>
        <p:spPr>
          <a:xfrm>
            <a:off x="9084925" y="6587725"/>
            <a:ext cx="3108351" cy="276999"/>
          </a:xfrm>
          <a:prstGeom prst="rect">
            <a:avLst/>
          </a:prstGeom>
          <a:noFill/>
        </p:spPr>
        <p:txBody>
          <a:bodyPr wrap="none" rtlCol="0">
            <a:spAutoFit/>
          </a:bodyPr>
          <a:lstStyle/>
          <a:p>
            <a:r>
              <a:rPr lang="en-US" sz="1200" dirty="0" err="1">
                <a:latin typeface="Arial" panose="020B0604020202020204" pitchFamily="34" charset="0"/>
                <a:cs typeface="Arial" panose="020B0604020202020204" pitchFamily="34" charset="0"/>
              </a:rPr>
              <a:t>Bialic</a:t>
            </a:r>
            <a:r>
              <a:rPr lang="en-US" sz="1200" dirty="0">
                <a:latin typeface="Arial" panose="020B0604020202020204" pitchFamily="34" charset="0"/>
                <a:cs typeface="Arial" panose="020B0604020202020204" pitchFamily="34" charset="0"/>
              </a:rPr>
              <a:t>-Murphy </a:t>
            </a:r>
            <a:r>
              <a:rPr lang="en-US" sz="1200" i="1" dirty="0">
                <a:latin typeface="Arial" panose="020B0604020202020204" pitchFamily="34" charset="0"/>
                <a:cs typeface="Arial" panose="020B0604020202020204" pitchFamily="34" charset="0"/>
              </a:rPr>
              <a:t>et al</a:t>
            </a:r>
            <a:r>
              <a:rPr lang="en-US" sz="1200" dirty="0">
                <a:latin typeface="Arial" panose="020B0604020202020204" pitchFamily="34" charset="0"/>
                <a:cs typeface="Arial" panose="020B0604020202020204" pitchFamily="34" charset="0"/>
              </a:rPr>
              <a:t>. (2021) </a:t>
            </a:r>
            <a:r>
              <a:rPr lang="en-US" sz="1200" i="1" dirty="0">
                <a:latin typeface="Arial" panose="020B0604020202020204" pitchFamily="34" charset="0"/>
                <a:cs typeface="Arial" panose="020B0604020202020204" pitchFamily="34" charset="0"/>
              </a:rPr>
              <a:t>Ecology Letters</a:t>
            </a:r>
            <a:endParaRPr lang="en-US" sz="1200"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CE60F989-2554-9E85-02A9-E6E682997FDD}"/>
              </a:ext>
            </a:extLst>
          </p:cNvPr>
          <p:cNvSpPr/>
          <p:nvPr/>
        </p:nvSpPr>
        <p:spPr>
          <a:xfrm>
            <a:off x="3727938" y="5392615"/>
            <a:ext cx="4798647" cy="1398954"/>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764A8F95-7E8B-D441-830A-D5550C117BEE}"/>
              </a:ext>
            </a:extLst>
          </p:cNvPr>
          <p:cNvSpPr>
            <a:spLocks noGrp="1"/>
          </p:cNvSpPr>
          <p:nvPr>
            <p:ph type="sldNum" sz="quarter" idx="12"/>
          </p:nvPr>
        </p:nvSpPr>
        <p:spPr/>
        <p:txBody>
          <a:bodyPr/>
          <a:lstStyle/>
          <a:p>
            <a:fld id="{CE250C90-A217-6949-8BD2-2F5146168076}" type="slidenum">
              <a:rPr lang="en-US" smtClean="0"/>
              <a:t>7</a:t>
            </a:fld>
            <a:endParaRPr lang="en-US"/>
          </a:p>
        </p:txBody>
      </p:sp>
    </p:spTree>
    <p:extLst>
      <p:ext uri="{BB962C8B-B14F-4D97-AF65-F5344CB8AC3E}">
        <p14:creationId xmlns:p14="http://schemas.microsoft.com/office/powerpoint/2010/main" val="3981868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4">
            <a:extLst>
              <a:ext uri="{FF2B5EF4-FFF2-40B4-BE49-F238E27FC236}">
                <a16:creationId xmlns:a16="http://schemas.microsoft.com/office/drawing/2014/main" id="{11804477-C5F4-4645-8C06-04D8B0CC98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6231" y="1908236"/>
            <a:ext cx="9679537" cy="481798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4" name="Title 3">
            <a:extLst>
              <a:ext uri="{FF2B5EF4-FFF2-40B4-BE49-F238E27FC236}">
                <a16:creationId xmlns:a16="http://schemas.microsoft.com/office/drawing/2014/main" id="{4007C7E4-AA3D-F64A-A16A-B750A8350D2B}"/>
              </a:ext>
            </a:extLst>
          </p:cNvPr>
          <p:cNvSpPr>
            <a:spLocks noGrp="1"/>
          </p:cNvSpPr>
          <p:nvPr>
            <p:ph type="title"/>
          </p:nvPr>
        </p:nvSpPr>
        <p:spPr>
          <a:xfrm>
            <a:off x="419099" y="131776"/>
            <a:ext cx="11353800" cy="1951023"/>
          </a:xfrm>
        </p:spPr>
        <p:txBody>
          <a:bodyPr>
            <a:normAutofit fontScale="90000"/>
          </a:bodyPr>
          <a:lstStyle/>
          <a:p>
            <a:r>
              <a:rPr lang="en-US" b="1" dirty="0">
                <a:latin typeface="Arial" panose="020B0604020202020204" pitchFamily="34" charset="0"/>
                <a:cs typeface="Arial" panose="020B0604020202020204" pitchFamily="34" charset="0"/>
              </a:rPr>
              <a:t>Photosynthetic least-cost theory</a:t>
            </a:r>
            <a:r>
              <a:rPr lang="en-US" dirty="0">
                <a:latin typeface="Arial" panose="020B0604020202020204" pitchFamily="34" charset="0"/>
                <a:cs typeface="Arial" panose="020B0604020202020204" pitchFamily="34" charset="0"/>
              </a:rPr>
              <a:t>: leaves acclimate to changing climatic and edaphic </a:t>
            </a:r>
            <a:r>
              <a:rPr lang="en-US" dirty="0"/>
              <a:t>environments via summed cost of resource use (nitrogen and water)</a:t>
            </a:r>
            <a:endParaRPr lang="en-US" dirty="0">
              <a:solidFill>
                <a:schemeClr val="accent2"/>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B14CCBA3-EA0D-5644-948B-2891ADEF9E1E}"/>
              </a:ext>
            </a:extLst>
          </p:cNvPr>
          <p:cNvSpPr txBox="1"/>
          <p:nvPr/>
        </p:nvSpPr>
        <p:spPr>
          <a:xfrm>
            <a:off x="9084925" y="6587725"/>
            <a:ext cx="3108351" cy="276999"/>
          </a:xfrm>
          <a:prstGeom prst="rect">
            <a:avLst/>
          </a:prstGeom>
          <a:noFill/>
        </p:spPr>
        <p:txBody>
          <a:bodyPr wrap="none" rtlCol="0">
            <a:spAutoFit/>
          </a:bodyPr>
          <a:lstStyle/>
          <a:p>
            <a:r>
              <a:rPr lang="en-US" sz="1200" dirty="0" err="1">
                <a:latin typeface="Arial" panose="020B0604020202020204" pitchFamily="34" charset="0"/>
                <a:cs typeface="Arial" panose="020B0604020202020204" pitchFamily="34" charset="0"/>
              </a:rPr>
              <a:t>Bialic</a:t>
            </a:r>
            <a:r>
              <a:rPr lang="en-US" sz="1200" dirty="0">
                <a:latin typeface="Arial" panose="020B0604020202020204" pitchFamily="34" charset="0"/>
                <a:cs typeface="Arial" panose="020B0604020202020204" pitchFamily="34" charset="0"/>
              </a:rPr>
              <a:t>-Murphy </a:t>
            </a:r>
            <a:r>
              <a:rPr lang="en-US" sz="1200" i="1" dirty="0">
                <a:latin typeface="Arial" panose="020B0604020202020204" pitchFamily="34" charset="0"/>
                <a:cs typeface="Arial" panose="020B0604020202020204" pitchFamily="34" charset="0"/>
              </a:rPr>
              <a:t>et al</a:t>
            </a:r>
            <a:r>
              <a:rPr lang="en-US" sz="1200" dirty="0">
                <a:latin typeface="Arial" panose="020B0604020202020204" pitchFamily="34" charset="0"/>
                <a:cs typeface="Arial" panose="020B0604020202020204" pitchFamily="34" charset="0"/>
              </a:rPr>
              <a:t>. (2021) </a:t>
            </a:r>
            <a:r>
              <a:rPr lang="en-US" sz="1200" i="1" dirty="0">
                <a:latin typeface="Arial" panose="020B0604020202020204" pitchFamily="34" charset="0"/>
                <a:cs typeface="Arial" panose="020B0604020202020204" pitchFamily="34" charset="0"/>
              </a:rPr>
              <a:t>Ecology Letters</a:t>
            </a:r>
            <a:endParaRPr lang="en-US" sz="1200"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CE60F989-2554-9E85-02A9-E6E682997FDD}"/>
              </a:ext>
            </a:extLst>
          </p:cNvPr>
          <p:cNvSpPr/>
          <p:nvPr/>
        </p:nvSpPr>
        <p:spPr>
          <a:xfrm>
            <a:off x="3727938" y="5392615"/>
            <a:ext cx="4798647" cy="1398954"/>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764A8F95-7E8B-D441-830A-D5550C117BEE}"/>
              </a:ext>
            </a:extLst>
          </p:cNvPr>
          <p:cNvSpPr>
            <a:spLocks noGrp="1"/>
          </p:cNvSpPr>
          <p:nvPr>
            <p:ph type="sldNum" sz="quarter" idx="12"/>
          </p:nvPr>
        </p:nvSpPr>
        <p:spPr/>
        <p:txBody>
          <a:bodyPr/>
          <a:lstStyle/>
          <a:p>
            <a:fld id="{CE250C90-A217-6949-8BD2-2F5146168076}" type="slidenum">
              <a:rPr lang="en-US" smtClean="0"/>
              <a:t>8</a:t>
            </a:fld>
            <a:endParaRPr lang="en-US"/>
          </a:p>
        </p:txBody>
      </p:sp>
      <p:sp>
        <p:nvSpPr>
          <p:cNvPr id="5" name="TextBox 4">
            <a:extLst>
              <a:ext uri="{FF2B5EF4-FFF2-40B4-BE49-F238E27FC236}">
                <a16:creationId xmlns:a16="http://schemas.microsoft.com/office/drawing/2014/main" id="{365A6926-6E33-C795-A265-A5791869347B}"/>
              </a:ext>
            </a:extLst>
          </p:cNvPr>
          <p:cNvSpPr txBox="1"/>
          <p:nvPr/>
        </p:nvSpPr>
        <p:spPr>
          <a:xfrm>
            <a:off x="3701811" y="6145704"/>
            <a:ext cx="837089" cy="646331"/>
          </a:xfrm>
          <a:prstGeom prst="rect">
            <a:avLst/>
          </a:prstGeom>
          <a:noFill/>
        </p:spPr>
        <p:txBody>
          <a:bodyPr wrap="none" rtlCol="0">
            <a:spAutoFit/>
          </a:bodyPr>
          <a:lstStyle/>
          <a:p>
            <a:r>
              <a:rPr lang="en-US" sz="3600" dirty="0"/>
              <a:t>“</a:t>
            </a:r>
            <a:r>
              <a:rPr lang="el-GR" sz="3600" i="1" dirty="0">
                <a:latin typeface="Arial" panose="020B0604020202020204" pitchFamily="34" charset="0"/>
                <a:cs typeface="Arial" panose="020B0604020202020204" pitchFamily="34" charset="0"/>
              </a:rPr>
              <a:t>β</a:t>
            </a:r>
            <a:r>
              <a:rPr lang="en-US" sz="3600" dirty="0"/>
              <a:t>”</a:t>
            </a:r>
          </a:p>
        </p:txBody>
      </p:sp>
    </p:spTree>
    <p:extLst>
      <p:ext uri="{BB962C8B-B14F-4D97-AF65-F5344CB8AC3E}">
        <p14:creationId xmlns:p14="http://schemas.microsoft.com/office/powerpoint/2010/main" val="39508339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CFE810-1436-47B4-7FE6-32BF22025A69}"/>
              </a:ext>
            </a:extLst>
          </p:cNvPr>
          <p:cNvSpPr>
            <a:spLocks noGrp="1"/>
          </p:cNvSpPr>
          <p:nvPr>
            <p:ph type="title"/>
          </p:nvPr>
        </p:nvSpPr>
        <p:spPr/>
        <p:txBody>
          <a:bodyPr>
            <a:normAutofit/>
          </a:bodyPr>
          <a:lstStyle/>
          <a:p>
            <a:r>
              <a:rPr lang="el-GR" i="1" dirty="0"/>
              <a:t>β</a:t>
            </a:r>
            <a:r>
              <a:rPr lang="en-US" dirty="0"/>
              <a:t> is held constant in least-cost optimality models, but varies across environments</a:t>
            </a:r>
          </a:p>
        </p:txBody>
      </p:sp>
      <p:sp>
        <p:nvSpPr>
          <p:cNvPr id="4" name="Slide Number Placeholder 3">
            <a:extLst>
              <a:ext uri="{FF2B5EF4-FFF2-40B4-BE49-F238E27FC236}">
                <a16:creationId xmlns:a16="http://schemas.microsoft.com/office/drawing/2014/main" id="{BCDB1657-1E11-B5C5-5D56-DDD3ECBE1EC1}"/>
              </a:ext>
            </a:extLst>
          </p:cNvPr>
          <p:cNvSpPr>
            <a:spLocks noGrp="1"/>
          </p:cNvSpPr>
          <p:nvPr>
            <p:ph type="sldNum" sz="quarter" idx="12"/>
          </p:nvPr>
        </p:nvSpPr>
        <p:spPr/>
        <p:txBody>
          <a:bodyPr/>
          <a:lstStyle/>
          <a:p>
            <a:fld id="{CE250C90-A217-6949-8BD2-2F5146168076}" type="slidenum">
              <a:rPr lang="en-US" smtClean="0"/>
              <a:pPr/>
              <a:t>9</a:t>
            </a:fld>
            <a:endParaRPr lang="en-US" sz="2000"/>
          </a:p>
        </p:txBody>
      </p:sp>
      <p:pic>
        <p:nvPicPr>
          <p:cNvPr id="6" name="Picture 5" descr="Chart, line chart&#10;&#10;Description automatically generated">
            <a:extLst>
              <a:ext uri="{FF2B5EF4-FFF2-40B4-BE49-F238E27FC236}">
                <a16:creationId xmlns:a16="http://schemas.microsoft.com/office/drawing/2014/main" id="{93B21BCC-A35E-3A1A-68D9-7BA54690E99F}"/>
              </a:ext>
            </a:extLst>
          </p:cNvPr>
          <p:cNvPicPr>
            <a:picLocks noChangeAspect="1"/>
          </p:cNvPicPr>
          <p:nvPr/>
        </p:nvPicPr>
        <p:blipFill>
          <a:blip r:embed="rId2"/>
          <a:stretch>
            <a:fillRect/>
          </a:stretch>
        </p:blipFill>
        <p:spPr>
          <a:xfrm>
            <a:off x="1280159" y="1773749"/>
            <a:ext cx="9766663" cy="4272915"/>
          </a:xfrm>
          <a:prstGeom prst="rect">
            <a:avLst/>
          </a:prstGeom>
        </p:spPr>
      </p:pic>
      <p:sp>
        <p:nvSpPr>
          <p:cNvPr id="7" name="TextBox 6">
            <a:extLst>
              <a:ext uri="{FF2B5EF4-FFF2-40B4-BE49-F238E27FC236}">
                <a16:creationId xmlns:a16="http://schemas.microsoft.com/office/drawing/2014/main" id="{55D51D71-29D8-F1C5-AD9C-AE1F44B05C23}"/>
              </a:ext>
            </a:extLst>
          </p:cNvPr>
          <p:cNvSpPr txBox="1"/>
          <p:nvPr/>
        </p:nvSpPr>
        <p:spPr>
          <a:xfrm>
            <a:off x="8618842" y="6582975"/>
            <a:ext cx="3573158" cy="276999"/>
          </a:xfrm>
          <a:prstGeom prst="rect">
            <a:avLst/>
          </a:prstGeom>
          <a:noFill/>
        </p:spPr>
        <p:txBody>
          <a:bodyPr wrap="none" rtlCol="0">
            <a:spAutoFit/>
          </a:bodyPr>
          <a:lstStyle/>
          <a:p>
            <a:r>
              <a:rPr lang="en-US" sz="1200" dirty="0"/>
              <a:t>Perkowski et al. (2021) </a:t>
            </a:r>
            <a:r>
              <a:rPr lang="en-US" sz="1200" i="1" dirty="0"/>
              <a:t>Journal of Experimental Botany</a:t>
            </a:r>
            <a:endParaRPr lang="en-US" sz="1200" dirty="0"/>
          </a:p>
        </p:txBody>
      </p:sp>
    </p:spTree>
    <p:extLst>
      <p:ext uri="{BB962C8B-B14F-4D97-AF65-F5344CB8AC3E}">
        <p14:creationId xmlns:p14="http://schemas.microsoft.com/office/powerpoint/2010/main" val="168687610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5770</TotalTime>
  <Words>1862</Words>
  <Application>Microsoft Macintosh PowerPoint</Application>
  <PresentationFormat>Widescreen</PresentationFormat>
  <Paragraphs>393</Paragraphs>
  <Slides>42</Slides>
  <Notes>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42</vt:i4>
      </vt:variant>
    </vt:vector>
  </HeadingPairs>
  <TitlesOfParts>
    <vt:vector size="47" baseType="lpstr">
      <vt:lpstr>Arial</vt:lpstr>
      <vt:lpstr>Calibri</vt:lpstr>
      <vt:lpstr>Calibri Light</vt:lpstr>
      <vt:lpstr>Cambria Math</vt:lpstr>
      <vt:lpstr>Office Theme</vt:lpstr>
      <vt:lpstr>The cost of resource use for photosynthesis drives variance in leaf nitrogen content across a climate and soil resource availability gradient </vt:lpstr>
      <vt:lpstr>Soil nitrogen generally increases leaf nitrogen…</vt:lpstr>
      <vt:lpstr>… which often corresponds with increased photosynthesis</vt:lpstr>
      <vt:lpstr>However, leaf nitrogen can be predicted independent of soil nitrogen</vt:lpstr>
      <vt:lpstr>Leaf nitrogen is likely a product of interactions between climatic and edaphic factors</vt:lpstr>
      <vt:lpstr>Photosynthetic least-cost theory: leaves acclimate to changing climatic and edaphic environments via summed cost of resource use (nitrogen and water)</vt:lpstr>
      <vt:lpstr>Photosynthetic least-cost theory: leaves acclimate to changing climatic and edaphic environments via summed cost of resource use (nitrogen and water)</vt:lpstr>
      <vt:lpstr>Photosynthetic least-cost theory: leaves acclimate to changing climatic and edaphic environments via summed cost of resource use (nitrogen and water)</vt:lpstr>
      <vt:lpstr>β is held constant in least-cost optimality models, but varies across environments</vt:lpstr>
      <vt:lpstr>β is held constant in least-cost optimality models, but varies across environments</vt:lpstr>
      <vt:lpstr>Open questions</vt:lpstr>
      <vt:lpstr>Hypotheses</vt:lpstr>
      <vt:lpstr>The cost of acquiring and using nutrients (β) will be modified by soil resources and species identity</vt:lpstr>
      <vt:lpstr>Leaf Ci:Ca will be modified by costs of resource use and aboveground climate</vt:lpstr>
      <vt:lpstr>Leaf nitrogen content will be negatively related to leaf Ci:Ca</vt:lpstr>
      <vt:lpstr>Soil N may directly increase Narea due to increasing Nmass…</vt:lpstr>
      <vt:lpstr>… or may indirectly increase Narea due to reductions in the cost of acquiring nitrogen</vt:lpstr>
      <vt:lpstr>Field gradient experiment</vt:lpstr>
      <vt:lpstr>Climate and edaphic  characteristics</vt:lpstr>
      <vt:lpstr>β decreases with increasing soil nitrogen, but is not modified by soil moisture</vt:lpstr>
      <vt:lpstr>β decreases with increasing soil nitrogen, but is not modified by soil moisture</vt:lpstr>
      <vt:lpstr>Leaf Ci:Ca decreases with increasing vapor pressure deficit, but is not modified by soil resource availability</vt:lpstr>
      <vt:lpstr>Narea increases with increasing soil nitrogen availability</vt:lpstr>
      <vt:lpstr>Narea is negatively associated with leaf Ci:Ca due to reductions in Marea</vt:lpstr>
      <vt:lpstr>Revisiting hypotheses</vt:lpstr>
      <vt:lpstr>β is negatively associated with increasing soil nitrogen, and generally lower in C4 species</vt:lpstr>
      <vt:lpstr>Leaf Ci:Ca is negatively related to increasing vapor pressure deficit and positively related to β </vt:lpstr>
      <vt:lpstr>Marea is negatively related to leaf Ci:Ca, while Nmass is positively related to leaf Ci:Ca</vt:lpstr>
      <vt:lpstr>Increasing soil nitrogen availability directly increases Nmass and decreases Marea</vt:lpstr>
      <vt:lpstr>N-fixation ability directly increases Nmass</vt:lpstr>
      <vt:lpstr>Marea is negatively associated with Nmass</vt:lpstr>
      <vt:lpstr>Soil moisture was positively associated with soil nitrogen availability</vt:lpstr>
      <vt:lpstr>Soil N directly increased Narea due to changes in Nmass…</vt:lpstr>
      <vt:lpstr>… and indirectly increased Narea through reductions in β</vt:lpstr>
      <vt:lpstr>Conclusions</vt:lpstr>
      <vt:lpstr>Conclusions</vt:lpstr>
      <vt:lpstr>Conclusions</vt:lpstr>
      <vt:lpstr>Acknowledgements</vt:lpstr>
      <vt:lpstr>PowerPoint Presentation</vt:lpstr>
      <vt:lpstr>Extra slides</vt:lpstr>
      <vt:lpstr>Resource unit cost ratio (β)</vt:lpstr>
      <vt:lpstr>Resource unit cost ratio (β)</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Soil nitrogen availability increases the positive effect of aridity on water use efficiency</dc:title>
  <dc:creator>Perkowski, Evan A</dc:creator>
  <cp:lastModifiedBy>Perkowski, Evan A</cp:lastModifiedBy>
  <cp:revision>27</cp:revision>
  <dcterms:created xsi:type="dcterms:W3CDTF">2022-07-19T16:27:24Z</dcterms:created>
  <dcterms:modified xsi:type="dcterms:W3CDTF">2023-02-27T23:39:48Z</dcterms:modified>
</cp:coreProperties>
</file>